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19"/>
  </p:notesMasterIdLst>
  <p:handoutMasterIdLst>
    <p:handoutMasterId r:id="rId20"/>
  </p:handoutMasterIdLst>
  <p:sldIdLst>
    <p:sldId id="349" r:id="rId2"/>
    <p:sldId id="598" r:id="rId3"/>
    <p:sldId id="521" r:id="rId4"/>
    <p:sldId id="590" r:id="rId5"/>
    <p:sldId id="618" r:id="rId6"/>
    <p:sldId id="596" r:id="rId7"/>
    <p:sldId id="647" r:id="rId8"/>
    <p:sldId id="591" r:id="rId9"/>
    <p:sldId id="631" r:id="rId10"/>
    <p:sldId id="640" r:id="rId11"/>
    <p:sldId id="641" r:id="rId12"/>
    <p:sldId id="642" r:id="rId13"/>
    <p:sldId id="628" r:id="rId14"/>
    <p:sldId id="643" r:id="rId15"/>
    <p:sldId id="644" r:id="rId16"/>
    <p:sldId id="334" r:id="rId17"/>
    <p:sldId id="543" r:id="rId18"/>
  </p:sldIdLst>
  <p:sldSz cx="9144000" cy="6858000" type="screen4x3"/>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7FCF2E3-876F-452E-B6DE-8C08165B1D0E}">
          <p14:sldIdLst>
            <p14:sldId id="349"/>
            <p14:sldId id="598"/>
            <p14:sldId id="521"/>
            <p14:sldId id="590"/>
            <p14:sldId id="618"/>
            <p14:sldId id="596"/>
            <p14:sldId id="647"/>
            <p14:sldId id="591"/>
            <p14:sldId id="631"/>
            <p14:sldId id="640"/>
            <p14:sldId id="641"/>
            <p14:sldId id="642"/>
            <p14:sldId id="628"/>
            <p14:sldId id="643"/>
            <p14:sldId id="644"/>
            <p14:sldId id="334"/>
            <p14:sldId id="5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94709" autoAdjust="0"/>
  </p:normalViewPr>
  <p:slideViewPr>
    <p:cSldViewPr>
      <p:cViewPr varScale="1">
        <p:scale>
          <a:sx n="69" d="100"/>
          <a:sy n="69" d="100"/>
        </p:scale>
        <p:origin x="1244" y="52"/>
      </p:cViewPr>
      <p:guideLst>
        <p:guide orient="horz" pos="2160"/>
        <p:guide pos="2880"/>
      </p:guideLst>
    </p:cSldViewPr>
  </p:slideViewPr>
  <p:outlineViewPr>
    <p:cViewPr>
      <p:scale>
        <a:sx n="33" d="100"/>
        <a:sy n="33" d="100"/>
      </p:scale>
      <p:origin x="0" y="20544"/>
    </p:cViewPr>
  </p:outlineViewPr>
  <p:notesTextViewPr>
    <p:cViewPr>
      <p:scale>
        <a:sx n="100" d="100"/>
        <a:sy n="100" d="100"/>
      </p:scale>
      <p:origin x="0" y="0"/>
    </p:cViewPr>
  </p:notesTextViewPr>
  <p:sorterViewPr>
    <p:cViewPr>
      <p:scale>
        <a:sx n="66" d="100"/>
        <a:sy n="66" d="100"/>
      </p:scale>
      <p:origin x="0" y="-11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72290" cy="497764"/>
          </a:xfrm>
          <a:prstGeom prst="rect">
            <a:avLst/>
          </a:prstGeom>
        </p:spPr>
        <p:txBody>
          <a:bodyPr vert="horz" lIns="92967" tIns="46484" rIns="92967" bIns="46484" rtlCol="0"/>
          <a:lstStyle>
            <a:lvl1pPr algn="l" fontAlgn="auto">
              <a:spcBef>
                <a:spcPts val="0"/>
              </a:spcBef>
              <a:spcAft>
                <a:spcPts val="0"/>
              </a:spcAft>
              <a:defRPr sz="1200">
                <a:latin typeface="+mn-lt"/>
                <a:cs typeface="+mn-cs"/>
              </a:defRPr>
            </a:lvl1pPr>
          </a:lstStyle>
          <a:p>
            <a:pPr>
              <a:defRPr/>
            </a:pPr>
            <a:endParaRPr lang="en-GB"/>
          </a:p>
        </p:txBody>
      </p:sp>
      <p:sp>
        <p:nvSpPr>
          <p:cNvPr id="3" name="2 Marcador de fecha"/>
          <p:cNvSpPr>
            <a:spLocks noGrp="1"/>
          </p:cNvSpPr>
          <p:nvPr>
            <p:ph type="dt" sz="quarter" idx="1"/>
          </p:nvPr>
        </p:nvSpPr>
        <p:spPr>
          <a:xfrm>
            <a:off x="3884078" y="1"/>
            <a:ext cx="2972289" cy="497764"/>
          </a:xfrm>
          <a:prstGeom prst="rect">
            <a:avLst/>
          </a:prstGeom>
        </p:spPr>
        <p:txBody>
          <a:bodyPr vert="horz" lIns="92967" tIns="46484" rIns="92967" bIns="46484" rtlCol="0"/>
          <a:lstStyle>
            <a:lvl1pPr algn="r" fontAlgn="auto">
              <a:spcBef>
                <a:spcPts val="0"/>
              </a:spcBef>
              <a:spcAft>
                <a:spcPts val="0"/>
              </a:spcAft>
              <a:defRPr sz="1200" smtClean="0">
                <a:latin typeface="+mn-lt"/>
                <a:cs typeface="+mn-cs"/>
              </a:defRPr>
            </a:lvl1pPr>
          </a:lstStyle>
          <a:p>
            <a:pPr>
              <a:defRPr/>
            </a:pPr>
            <a:fld id="{96902533-E164-4C21-AE35-BD76BA725C33}" type="datetimeFigureOut">
              <a:rPr lang="en-US"/>
              <a:pPr>
                <a:defRPr/>
              </a:pPr>
              <a:t>4/7/2020</a:t>
            </a:fld>
            <a:endParaRPr lang="en-GB"/>
          </a:p>
        </p:txBody>
      </p:sp>
      <p:sp>
        <p:nvSpPr>
          <p:cNvPr id="4" name="3 Marcador de pie de página"/>
          <p:cNvSpPr>
            <a:spLocks noGrp="1"/>
          </p:cNvSpPr>
          <p:nvPr>
            <p:ph type="ftr" sz="quarter" idx="2"/>
          </p:nvPr>
        </p:nvSpPr>
        <p:spPr>
          <a:xfrm>
            <a:off x="1" y="9447912"/>
            <a:ext cx="2972290" cy="497763"/>
          </a:xfrm>
          <a:prstGeom prst="rect">
            <a:avLst/>
          </a:prstGeom>
        </p:spPr>
        <p:txBody>
          <a:bodyPr vert="horz" lIns="92967" tIns="46484" rIns="92967" bIns="46484" rtlCol="0" anchor="b"/>
          <a:lstStyle>
            <a:lvl1pPr algn="l" fontAlgn="auto">
              <a:spcBef>
                <a:spcPts val="0"/>
              </a:spcBef>
              <a:spcAft>
                <a:spcPts val="0"/>
              </a:spcAft>
              <a:defRPr sz="1200">
                <a:latin typeface="+mn-lt"/>
                <a:cs typeface="+mn-cs"/>
              </a:defRPr>
            </a:lvl1pPr>
          </a:lstStyle>
          <a:p>
            <a:pPr>
              <a:defRPr/>
            </a:pPr>
            <a:endParaRPr lang="en-GB"/>
          </a:p>
        </p:txBody>
      </p:sp>
      <p:sp>
        <p:nvSpPr>
          <p:cNvPr id="5" name="4 Marcador de número de diapositiva"/>
          <p:cNvSpPr>
            <a:spLocks noGrp="1"/>
          </p:cNvSpPr>
          <p:nvPr>
            <p:ph type="sldNum" sz="quarter" idx="3"/>
          </p:nvPr>
        </p:nvSpPr>
        <p:spPr>
          <a:xfrm>
            <a:off x="3884078" y="9447912"/>
            <a:ext cx="2972289" cy="497763"/>
          </a:xfrm>
          <a:prstGeom prst="rect">
            <a:avLst/>
          </a:prstGeom>
        </p:spPr>
        <p:txBody>
          <a:bodyPr vert="horz" lIns="92967" tIns="46484" rIns="92967" bIns="46484" rtlCol="0" anchor="b"/>
          <a:lstStyle>
            <a:lvl1pPr algn="r" fontAlgn="auto">
              <a:spcBef>
                <a:spcPts val="0"/>
              </a:spcBef>
              <a:spcAft>
                <a:spcPts val="0"/>
              </a:spcAft>
              <a:defRPr sz="1200" smtClean="0">
                <a:latin typeface="+mn-lt"/>
                <a:cs typeface="+mn-cs"/>
              </a:defRPr>
            </a:lvl1pPr>
          </a:lstStyle>
          <a:p>
            <a:pPr>
              <a:defRPr/>
            </a:pPr>
            <a:fld id="{FB371091-83AF-4B9F-B1FD-C3C3939AABD3}" type="slidenum">
              <a:rPr lang="en-GB"/>
              <a:pPr>
                <a:defRPr/>
              </a:pPr>
              <a:t>‹Nº›</a:t>
            </a:fld>
            <a:endParaRPr lang="en-GB"/>
          </a:p>
        </p:txBody>
      </p:sp>
    </p:spTree>
    <p:extLst>
      <p:ext uri="{BB962C8B-B14F-4D97-AF65-F5344CB8AC3E}">
        <p14:creationId xmlns:p14="http://schemas.microsoft.com/office/powerpoint/2010/main" val="4043166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72290" cy="497764"/>
          </a:xfrm>
          <a:prstGeom prst="rect">
            <a:avLst/>
          </a:prstGeom>
        </p:spPr>
        <p:txBody>
          <a:bodyPr vert="horz" lIns="92967" tIns="46484" rIns="92967" bIns="46484"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078" y="1"/>
            <a:ext cx="2972289" cy="497764"/>
          </a:xfrm>
          <a:prstGeom prst="rect">
            <a:avLst/>
          </a:prstGeom>
        </p:spPr>
        <p:txBody>
          <a:bodyPr vert="horz" lIns="92967" tIns="46484" rIns="92967" bIns="46484" rtlCol="0"/>
          <a:lstStyle>
            <a:lvl1pPr algn="r" fontAlgn="auto">
              <a:spcBef>
                <a:spcPts val="0"/>
              </a:spcBef>
              <a:spcAft>
                <a:spcPts val="0"/>
              </a:spcAft>
              <a:defRPr sz="1200" smtClean="0">
                <a:latin typeface="+mn-lt"/>
                <a:cs typeface="+mn-cs"/>
              </a:defRPr>
            </a:lvl1pPr>
          </a:lstStyle>
          <a:p>
            <a:pPr>
              <a:defRPr/>
            </a:pPr>
            <a:fld id="{5848E72F-5870-43A2-9B40-32EC28C11AD9}" type="datetimeFigureOut">
              <a:rPr lang="it-IT"/>
              <a:pPr>
                <a:defRPr/>
              </a:pPr>
              <a:t>07/04/2020</a:t>
            </a:fld>
            <a:endParaRPr lang="it-IT"/>
          </a:p>
        </p:txBody>
      </p:sp>
      <p:sp>
        <p:nvSpPr>
          <p:cNvPr id="4" name="Segnaposto immagine diapositiva 3"/>
          <p:cNvSpPr>
            <a:spLocks noGrp="1" noRot="1" noChangeAspect="1"/>
          </p:cNvSpPr>
          <p:nvPr>
            <p:ph type="sldImg" idx="2"/>
          </p:nvPr>
        </p:nvSpPr>
        <p:spPr>
          <a:xfrm>
            <a:off x="942975" y="746125"/>
            <a:ext cx="4973638" cy="3730625"/>
          </a:xfrm>
          <a:prstGeom prst="rect">
            <a:avLst/>
          </a:prstGeom>
          <a:noFill/>
          <a:ln w="12700">
            <a:solidFill>
              <a:prstClr val="black"/>
            </a:solidFill>
          </a:ln>
        </p:spPr>
        <p:txBody>
          <a:bodyPr vert="horz" lIns="92967" tIns="46484" rIns="92967" bIns="46484" rtlCol="0" anchor="ctr"/>
          <a:lstStyle/>
          <a:p>
            <a:pPr lvl="0"/>
            <a:endParaRPr lang="it-IT" noProof="0"/>
          </a:p>
        </p:txBody>
      </p:sp>
      <p:sp>
        <p:nvSpPr>
          <p:cNvPr id="5" name="Segnaposto note 4"/>
          <p:cNvSpPr>
            <a:spLocks noGrp="1"/>
          </p:cNvSpPr>
          <p:nvPr>
            <p:ph type="body" sz="quarter" idx="3"/>
          </p:nvPr>
        </p:nvSpPr>
        <p:spPr>
          <a:xfrm>
            <a:off x="686290" y="4724756"/>
            <a:ext cx="5485420" cy="4476674"/>
          </a:xfrm>
          <a:prstGeom prst="rect">
            <a:avLst/>
          </a:prstGeom>
        </p:spPr>
        <p:txBody>
          <a:bodyPr vert="horz" lIns="92967" tIns="46484" rIns="92967" bIns="46484"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1" y="9447912"/>
            <a:ext cx="2972290" cy="497763"/>
          </a:xfrm>
          <a:prstGeom prst="rect">
            <a:avLst/>
          </a:prstGeom>
        </p:spPr>
        <p:txBody>
          <a:bodyPr vert="horz" lIns="92967" tIns="46484" rIns="92967" bIns="46484"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078" y="9447912"/>
            <a:ext cx="2972289" cy="497763"/>
          </a:xfrm>
          <a:prstGeom prst="rect">
            <a:avLst/>
          </a:prstGeom>
        </p:spPr>
        <p:txBody>
          <a:bodyPr vert="horz" lIns="92967" tIns="46484" rIns="92967" bIns="46484" rtlCol="0" anchor="b"/>
          <a:lstStyle>
            <a:lvl1pPr algn="r" fontAlgn="auto">
              <a:spcBef>
                <a:spcPts val="0"/>
              </a:spcBef>
              <a:spcAft>
                <a:spcPts val="0"/>
              </a:spcAft>
              <a:defRPr sz="1200" smtClean="0">
                <a:latin typeface="+mn-lt"/>
                <a:cs typeface="+mn-cs"/>
              </a:defRPr>
            </a:lvl1pPr>
          </a:lstStyle>
          <a:p>
            <a:pPr>
              <a:defRPr/>
            </a:pPr>
            <a:fld id="{8CE24A98-B036-4CE6-A0EB-9868E8E2BC6D}" type="slidenum">
              <a:rPr lang="it-IT"/>
              <a:pPr>
                <a:defRPr/>
              </a:pPr>
              <a:t>‹Nº›</a:t>
            </a:fld>
            <a:endParaRPr lang="it-IT"/>
          </a:p>
        </p:txBody>
      </p:sp>
    </p:spTree>
    <p:extLst>
      <p:ext uri="{BB962C8B-B14F-4D97-AF65-F5344CB8AC3E}">
        <p14:creationId xmlns:p14="http://schemas.microsoft.com/office/powerpoint/2010/main" val="699647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5357" indent="-290522">
              <a:defRPr>
                <a:solidFill>
                  <a:schemeClr val="tx1"/>
                </a:solidFill>
                <a:latin typeface="Calibri" pitchFamily="34" charset="0"/>
              </a:defRPr>
            </a:lvl2pPr>
            <a:lvl3pPr marL="1162088" indent="-232418">
              <a:defRPr>
                <a:solidFill>
                  <a:schemeClr val="tx1"/>
                </a:solidFill>
                <a:latin typeface="Calibri" pitchFamily="34" charset="0"/>
              </a:defRPr>
            </a:lvl3pPr>
            <a:lvl4pPr marL="1626923" indent="-232418">
              <a:defRPr>
                <a:solidFill>
                  <a:schemeClr val="tx1"/>
                </a:solidFill>
                <a:latin typeface="Calibri" pitchFamily="34" charset="0"/>
              </a:defRPr>
            </a:lvl4pPr>
            <a:lvl5pPr marL="2091759" indent="-232418">
              <a:defRPr>
                <a:solidFill>
                  <a:schemeClr val="tx1"/>
                </a:solidFill>
                <a:latin typeface="Calibri" pitchFamily="34" charset="0"/>
              </a:defRPr>
            </a:lvl5pPr>
            <a:lvl6pPr marL="2556594" indent="-232418" fontAlgn="base">
              <a:spcBef>
                <a:spcPct val="0"/>
              </a:spcBef>
              <a:spcAft>
                <a:spcPct val="0"/>
              </a:spcAft>
              <a:defRPr>
                <a:solidFill>
                  <a:schemeClr val="tx1"/>
                </a:solidFill>
                <a:latin typeface="Calibri" pitchFamily="34" charset="0"/>
              </a:defRPr>
            </a:lvl6pPr>
            <a:lvl7pPr marL="3021429" indent="-232418" fontAlgn="base">
              <a:spcBef>
                <a:spcPct val="0"/>
              </a:spcBef>
              <a:spcAft>
                <a:spcPct val="0"/>
              </a:spcAft>
              <a:defRPr>
                <a:solidFill>
                  <a:schemeClr val="tx1"/>
                </a:solidFill>
                <a:latin typeface="Calibri" pitchFamily="34" charset="0"/>
              </a:defRPr>
            </a:lvl7pPr>
            <a:lvl8pPr marL="3486264" indent="-232418" fontAlgn="base">
              <a:spcBef>
                <a:spcPct val="0"/>
              </a:spcBef>
              <a:spcAft>
                <a:spcPct val="0"/>
              </a:spcAft>
              <a:defRPr>
                <a:solidFill>
                  <a:schemeClr val="tx1"/>
                </a:solidFill>
                <a:latin typeface="Calibri" pitchFamily="34" charset="0"/>
              </a:defRPr>
            </a:lvl8pPr>
            <a:lvl9pPr marL="3951100" indent="-23241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3874A6E-683C-463A-98A7-97552CD74639}" type="slidenum">
              <a:rPr lang="es-ES" altLang="es-ES">
                <a:solidFill>
                  <a:srgbClr val="000000"/>
                </a:solidFill>
              </a:rPr>
              <a:pPr fontAlgn="base">
                <a:spcBef>
                  <a:spcPct val="0"/>
                </a:spcBef>
                <a:spcAft>
                  <a:spcPct val="0"/>
                </a:spcAft>
              </a:pPr>
              <a:t>1</a:t>
            </a:fld>
            <a:endParaRPr lang="es-ES" altLang="es-E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5357" indent="-290522">
              <a:defRPr>
                <a:solidFill>
                  <a:schemeClr val="tx1"/>
                </a:solidFill>
                <a:latin typeface="Calibri" pitchFamily="34" charset="0"/>
              </a:defRPr>
            </a:lvl2pPr>
            <a:lvl3pPr marL="1162088" indent="-232418">
              <a:defRPr>
                <a:solidFill>
                  <a:schemeClr val="tx1"/>
                </a:solidFill>
                <a:latin typeface="Calibri" pitchFamily="34" charset="0"/>
              </a:defRPr>
            </a:lvl3pPr>
            <a:lvl4pPr marL="1626923" indent="-232418">
              <a:defRPr>
                <a:solidFill>
                  <a:schemeClr val="tx1"/>
                </a:solidFill>
                <a:latin typeface="Calibri" pitchFamily="34" charset="0"/>
              </a:defRPr>
            </a:lvl4pPr>
            <a:lvl5pPr marL="2091759" indent="-232418">
              <a:defRPr>
                <a:solidFill>
                  <a:schemeClr val="tx1"/>
                </a:solidFill>
                <a:latin typeface="Calibri" pitchFamily="34" charset="0"/>
              </a:defRPr>
            </a:lvl5pPr>
            <a:lvl6pPr marL="2556594" indent="-232418" fontAlgn="base">
              <a:spcBef>
                <a:spcPct val="0"/>
              </a:spcBef>
              <a:spcAft>
                <a:spcPct val="0"/>
              </a:spcAft>
              <a:defRPr>
                <a:solidFill>
                  <a:schemeClr val="tx1"/>
                </a:solidFill>
                <a:latin typeface="Calibri" pitchFamily="34" charset="0"/>
              </a:defRPr>
            </a:lvl6pPr>
            <a:lvl7pPr marL="3021429" indent="-232418" fontAlgn="base">
              <a:spcBef>
                <a:spcPct val="0"/>
              </a:spcBef>
              <a:spcAft>
                <a:spcPct val="0"/>
              </a:spcAft>
              <a:defRPr>
                <a:solidFill>
                  <a:schemeClr val="tx1"/>
                </a:solidFill>
                <a:latin typeface="Calibri" pitchFamily="34" charset="0"/>
              </a:defRPr>
            </a:lvl7pPr>
            <a:lvl8pPr marL="3486264" indent="-232418" fontAlgn="base">
              <a:spcBef>
                <a:spcPct val="0"/>
              </a:spcBef>
              <a:spcAft>
                <a:spcPct val="0"/>
              </a:spcAft>
              <a:defRPr>
                <a:solidFill>
                  <a:schemeClr val="tx1"/>
                </a:solidFill>
                <a:latin typeface="Calibri" pitchFamily="34" charset="0"/>
              </a:defRPr>
            </a:lvl8pPr>
            <a:lvl9pPr marL="3951100" indent="-232418"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146FBE-9A78-48FB-A714-FF227C7E547A}" type="slidenum">
              <a:rPr kumimoji="0" lang="es-ES" altLang="es-E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S" altLang="es-E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8675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4272D-FED1-9443-9862-C7276EA0432D}" type="slidenum">
              <a:rPr lang="en-US" smtClean="0"/>
              <a:t>9</a:t>
            </a:fld>
            <a:endParaRPr lang="en-US"/>
          </a:p>
        </p:txBody>
      </p:sp>
    </p:spTree>
    <p:extLst>
      <p:ext uri="{BB962C8B-B14F-4D97-AF65-F5344CB8AC3E}">
        <p14:creationId xmlns:p14="http://schemas.microsoft.com/office/powerpoint/2010/main" val="187007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941388" y="746125"/>
            <a:ext cx="4975225"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724956"/>
            <a:ext cx="5486400" cy="447627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8057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s-ES" smtClean="0"/>
          </a:p>
        </p:txBody>
      </p:sp>
      <p:sp>
        <p:nvSpPr>
          <p:cNvPr id="88068" name="3 Marcador de número de diapositiva"/>
          <p:cNvSpPr txBox="1">
            <a:spLocks noGrp="1"/>
          </p:cNvSpPr>
          <p:nvPr/>
        </p:nvSpPr>
        <p:spPr bwMode="auto">
          <a:xfrm>
            <a:off x="3884078" y="9447912"/>
            <a:ext cx="2972289" cy="49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7" tIns="46484" rIns="92967" bIns="46484"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7A3E9582-3267-42AE-8215-2B89D76DC6E4}" type="slidenum">
              <a:rPr lang="en-GB" altLang="es-ES" sz="1200"/>
              <a:pPr algn="r"/>
              <a:t>16</a:t>
            </a:fld>
            <a:endParaRPr lang="en-GB" altLang="es-E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s-ES" smtClean="0"/>
          </a:p>
        </p:txBody>
      </p:sp>
      <p:sp>
        <p:nvSpPr>
          <p:cNvPr id="1136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5357" indent="-290522">
              <a:defRPr>
                <a:solidFill>
                  <a:schemeClr val="tx1"/>
                </a:solidFill>
                <a:latin typeface="Calibri" pitchFamily="34" charset="0"/>
              </a:defRPr>
            </a:lvl2pPr>
            <a:lvl3pPr marL="1162088" indent="-232418">
              <a:defRPr>
                <a:solidFill>
                  <a:schemeClr val="tx1"/>
                </a:solidFill>
                <a:latin typeface="Calibri" pitchFamily="34" charset="0"/>
              </a:defRPr>
            </a:lvl3pPr>
            <a:lvl4pPr marL="1626923" indent="-232418">
              <a:defRPr>
                <a:solidFill>
                  <a:schemeClr val="tx1"/>
                </a:solidFill>
                <a:latin typeface="Calibri" pitchFamily="34" charset="0"/>
              </a:defRPr>
            </a:lvl4pPr>
            <a:lvl5pPr marL="2091759" indent="-232418">
              <a:defRPr>
                <a:solidFill>
                  <a:schemeClr val="tx1"/>
                </a:solidFill>
                <a:latin typeface="Calibri" pitchFamily="34" charset="0"/>
              </a:defRPr>
            </a:lvl5pPr>
            <a:lvl6pPr marL="2556594" indent="-232418" fontAlgn="base">
              <a:spcBef>
                <a:spcPct val="0"/>
              </a:spcBef>
              <a:spcAft>
                <a:spcPct val="0"/>
              </a:spcAft>
              <a:defRPr>
                <a:solidFill>
                  <a:schemeClr val="tx1"/>
                </a:solidFill>
                <a:latin typeface="Calibri" pitchFamily="34" charset="0"/>
              </a:defRPr>
            </a:lvl6pPr>
            <a:lvl7pPr marL="3021429" indent="-232418" fontAlgn="base">
              <a:spcBef>
                <a:spcPct val="0"/>
              </a:spcBef>
              <a:spcAft>
                <a:spcPct val="0"/>
              </a:spcAft>
              <a:defRPr>
                <a:solidFill>
                  <a:schemeClr val="tx1"/>
                </a:solidFill>
                <a:latin typeface="Calibri" pitchFamily="34" charset="0"/>
              </a:defRPr>
            </a:lvl7pPr>
            <a:lvl8pPr marL="3486264" indent="-232418" fontAlgn="base">
              <a:spcBef>
                <a:spcPct val="0"/>
              </a:spcBef>
              <a:spcAft>
                <a:spcPct val="0"/>
              </a:spcAft>
              <a:defRPr>
                <a:solidFill>
                  <a:schemeClr val="tx1"/>
                </a:solidFill>
                <a:latin typeface="Calibri" pitchFamily="34" charset="0"/>
              </a:defRPr>
            </a:lvl8pPr>
            <a:lvl9pPr marL="3951100" indent="-23241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59701C2-3A82-4E4C-9B4E-AEA91A0BAACD}" type="slidenum">
              <a:rPr lang="en-GB" altLang="es-ES"/>
              <a:pPr fontAlgn="base">
                <a:spcBef>
                  <a:spcPct val="0"/>
                </a:spcBef>
                <a:spcAft>
                  <a:spcPct val="0"/>
                </a:spcAft>
              </a:pPr>
              <a:t>17</a:t>
            </a:fld>
            <a:endParaRPr lang="en-GB"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7" name="Date Placeholder 6"/>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218850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134353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3270041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898499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4219338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smtClean="0"/>
              <a:t>Editar el estilo de texto del patrón</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smtClean="0"/>
              <a:t>Editar el estilo de texto del patrón</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3581767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217973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3632332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3088629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IE" smtClean="0"/>
              <a:pPr/>
              <a:t>‹Nº›</a:t>
            </a:fld>
            <a:endParaRPr lang="en-IE"/>
          </a:p>
        </p:txBody>
      </p:sp>
    </p:spTree>
    <p:extLst>
      <p:ext uri="{BB962C8B-B14F-4D97-AF65-F5344CB8AC3E}">
        <p14:creationId xmlns:p14="http://schemas.microsoft.com/office/powerpoint/2010/main" val="268304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379831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smtClean="0"/>
              <a:t>Haga clic para modificar el estilo de título del patrón</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117528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218816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840000" y="2505075"/>
            <a:ext cx="3768912"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smtClean="0"/>
              <a:t>Editar el estilo de texto del patrón</a:t>
            </a:r>
          </a:p>
        </p:txBody>
      </p:sp>
      <p:sp>
        <p:nvSpPr>
          <p:cNvPr id="6" name="Content Placeholder 5"/>
          <p:cNvSpPr>
            <a:spLocks noGrp="1"/>
          </p:cNvSpPr>
          <p:nvPr>
            <p:ph sz="quarter" idx="4"/>
          </p:nvPr>
        </p:nvSpPr>
        <p:spPr>
          <a:xfrm>
            <a:off x="4739880" y="2505075"/>
            <a:ext cx="377666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3937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246029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1828445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417116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a:defRPr/>
            </a:pPr>
            <a:fld id="{3050BEAB-4CFB-4F65-A890-BE1A3F475233}" type="datetimeFigureOut">
              <a:rPr lang="it-IT" smtClean="0"/>
              <a:pPr>
                <a:defRPr/>
              </a:pPr>
              <a:t>07/04/2020</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88516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3050BEAB-4CFB-4F65-A890-BE1A3F475233}" type="datetimeFigureOut">
              <a:rPr lang="it-IT" smtClean="0"/>
              <a:pPr>
                <a:defRPr/>
              </a:pPr>
              <a:t>07/04/2020</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313143D4-50BE-40A2-A470-4CE2277A7B65}" type="slidenum">
              <a:rPr lang="it-IT" smtClean="0"/>
              <a:pPr>
                <a:defRPr/>
              </a:pPr>
              <a:t>‹Nº›</a:t>
            </a:fld>
            <a:endParaRPr lang="it-IT"/>
          </a:p>
        </p:txBody>
      </p:sp>
    </p:spTree>
    <p:extLst>
      <p:ext uri="{BB962C8B-B14F-4D97-AF65-F5344CB8AC3E}">
        <p14:creationId xmlns:p14="http://schemas.microsoft.com/office/powerpoint/2010/main" val="1936281089"/>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ert.odowd@unileon.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robert.odowd@unileon.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unileon.academia.edu/RobertODow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100609" y="484803"/>
            <a:ext cx="8363272" cy="1587029"/>
          </a:xfrm>
        </p:spPr>
        <p:txBody>
          <a:bodyPr rtlCol="0">
            <a:normAutofit/>
          </a:bodyPr>
          <a:lstStyle/>
          <a:p>
            <a:pPr algn="ctr" fontAlgn="auto">
              <a:spcAft>
                <a:spcPts val="0"/>
              </a:spcAft>
              <a:defRPr/>
            </a:pPr>
            <a:r>
              <a:rPr lang="en-IE" sz="2800" dirty="0" err="1">
                <a:solidFill>
                  <a:schemeClr val="tx1"/>
                </a:solidFill>
                <a:effectLst/>
                <a:latin typeface="Calibri" panose="020F0502020204030204" pitchFamily="34" charset="0"/>
                <a:cs typeface="Calibri" panose="020F0502020204030204" pitchFamily="34" charset="0"/>
              </a:rPr>
              <a:t>Conversifi</a:t>
            </a:r>
            <a:r>
              <a:rPr lang="en-IE" sz="2800" dirty="0">
                <a:solidFill>
                  <a:schemeClr val="tx1"/>
                </a:solidFill>
                <a:effectLst/>
                <a:latin typeface="Calibri" panose="020F0502020204030204" pitchFamily="34" charset="0"/>
                <a:cs typeface="Calibri" panose="020F0502020204030204" pitchFamily="34" charset="0"/>
              </a:rPr>
              <a:t> Teacher Tuesday: </a:t>
            </a:r>
            <a:r>
              <a:rPr lang="en-IE" sz="2800" dirty="0" smtClean="0">
                <a:solidFill>
                  <a:schemeClr val="tx1"/>
                </a:solidFill>
                <a:effectLst/>
                <a:latin typeface="Calibri" panose="020F0502020204030204" pitchFamily="34" charset="0"/>
                <a:cs typeface="Calibri" panose="020F0502020204030204" pitchFamily="34" charset="0"/>
              </a:rPr>
              <a:t/>
            </a:r>
            <a:br>
              <a:rPr lang="en-IE" sz="2800" dirty="0" smtClean="0">
                <a:solidFill>
                  <a:schemeClr val="tx1"/>
                </a:solidFill>
                <a:effectLst/>
                <a:latin typeface="Calibri" panose="020F0502020204030204" pitchFamily="34" charset="0"/>
                <a:cs typeface="Calibri" panose="020F0502020204030204" pitchFamily="34" charset="0"/>
              </a:rPr>
            </a:br>
            <a:r>
              <a:rPr lang="en-IE" sz="2800" dirty="0" smtClean="0">
                <a:solidFill>
                  <a:schemeClr val="tx1"/>
                </a:solidFill>
                <a:effectLst/>
                <a:latin typeface="Calibri" panose="020F0502020204030204" pitchFamily="34" charset="0"/>
                <a:cs typeface="Calibri" panose="020F0502020204030204" pitchFamily="34" charset="0"/>
              </a:rPr>
              <a:t>Success </a:t>
            </a:r>
            <a:r>
              <a:rPr lang="en-IE" sz="2800" dirty="0">
                <a:solidFill>
                  <a:schemeClr val="tx1"/>
                </a:solidFill>
                <a:effectLst/>
                <a:latin typeface="Calibri" panose="020F0502020204030204" pitchFamily="34" charset="0"/>
                <a:cs typeface="Calibri" panose="020F0502020204030204" pitchFamily="34" charset="0"/>
              </a:rPr>
              <a:t>factors in </a:t>
            </a:r>
            <a:r>
              <a:rPr lang="en-IE" sz="2800" dirty="0" smtClean="0">
                <a:solidFill>
                  <a:schemeClr val="tx1"/>
                </a:solidFill>
                <a:effectLst/>
                <a:latin typeface="Calibri" panose="020F0502020204030204" pitchFamily="34" charset="0"/>
                <a:cs typeface="Calibri" panose="020F0502020204030204" pitchFamily="34" charset="0"/>
              </a:rPr>
              <a:t>Virtual </a:t>
            </a:r>
            <a:r>
              <a:rPr lang="en-IE" sz="2800" dirty="0">
                <a:solidFill>
                  <a:schemeClr val="tx1"/>
                </a:solidFill>
                <a:effectLst/>
                <a:latin typeface="Calibri" panose="020F0502020204030204" pitchFamily="34" charset="0"/>
                <a:cs typeface="Calibri" panose="020F0502020204030204" pitchFamily="34" charset="0"/>
              </a:rPr>
              <a:t>E</a:t>
            </a:r>
            <a:r>
              <a:rPr lang="en-IE" sz="2800" dirty="0" smtClean="0">
                <a:solidFill>
                  <a:schemeClr val="tx1"/>
                </a:solidFill>
                <a:effectLst/>
                <a:latin typeface="Calibri" panose="020F0502020204030204" pitchFamily="34" charset="0"/>
                <a:cs typeface="Calibri" panose="020F0502020204030204" pitchFamily="34" charset="0"/>
              </a:rPr>
              <a:t>xchange</a:t>
            </a:r>
            <a:endParaRPr lang="es-ES" sz="2800" cap="none" dirty="0">
              <a:solidFill>
                <a:schemeClr val="tx1"/>
              </a:solidFill>
              <a:effectLst/>
              <a:latin typeface="Calibri" panose="020F0502020204030204" pitchFamily="34" charset="0"/>
              <a:cs typeface="Calibri" panose="020F0502020204030204" pitchFamily="34" charset="0"/>
            </a:endParaRPr>
          </a:p>
        </p:txBody>
      </p:sp>
      <p:sp>
        <p:nvSpPr>
          <p:cNvPr id="2" name="Subtítulo 1"/>
          <p:cNvSpPr>
            <a:spLocks noGrp="1"/>
          </p:cNvSpPr>
          <p:nvPr>
            <p:ph type="subTitle" idx="1"/>
          </p:nvPr>
        </p:nvSpPr>
        <p:spPr>
          <a:xfrm>
            <a:off x="467544" y="1484784"/>
            <a:ext cx="7776864" cy="2088232"/>
          </a:xfrm>
        </p:spPr>
        <p:txBody>
          <a:bodyPr numCol="2">
            <a:normAutofit/>
          </a:bodyPr>
          <a:lstStyle/>
          <a:p>
            <a:pPr marL="73025" lvl="0"/>
            <a:r>
              <a:rPr lang="es-ES" altLang="es-ES" sz="1800" b="1" dirty="0">
                <a:solidFill>
                  <a:prstClr val="white"/>
                </a:solidFill>
              </a:rPr>
              <a:t>Robert O'Dowd</a:t>
            </a:r>
          </a:p>
          <a:p>
            <a:pPr marL="73025" lvl="0"/>
            <a:r>
              <a:rPr lang="es-ES" altLang="es-ES" sz="1800" b="1" dirty="0" err="1">
                <a:solidFill>
                  <a:prstClr val="white"/>
                </a:solidFill>
              </a:rPr>
              <a:t>University</a:t>
            </a:r>
            <a:r>
              <a:rPr lang="es-ES" altLang="es-ES" sz="1800" b="1" dirty="0">
                <a:solidFill>
                  <a:prstClr val="white"/>
                </a:solidFill>
              </a:rPr>
              <a:t> of León, </a:t>
            </a:r>
            <a:r>
              <a:rPr lang="es-ES" altLang="es-ES" sz="1800" b="1" dirty="0" err="1">
                <a:solidFill>
                  <a:prstClr val="white"/>
                </a:solidFill>
              </a:rPr>
              <a:t>Spain</a:t>
            </a:r>
            <a:r>
              <a:rPr lang="es-ES" altLang="es-ES" sz="1800" b="1" dirty="0">
                <a:solidFill>
                  <a:prstClr val="white"/>
                </a:solidFill>
              </a:rPr>
              <a:t> </a:t>
            </a:r>
          </a:p>
          <a:p>
            <a:pPr marL="73025" lvl="0"/>
            <a:r>
              <a:rPr lang="es-ES" altLang="es-ES" sz="1800" b="1" dirty="0">
                <a:solidFill>
                  <a:prstClr val="white"/>
                </a:solidFill>
              </a:rPr>
              <a:t>@</a:t>
            </a:r>
            <a:r>
              <a:rPr lang="es-ES" altLang="es-ES" sz="1800" b="1" dirty="0" err="1">
                <a:solidFill>
                  <a:prstClr val="white"/>
                </a:solidFill>
              </a:rPr>
              <a:t>robodowd</a:t>
            </a:r>
            <a:endParaRPr lang="es-ES" altLang="es-ES" sz="1800" b="1" dirty="0">
              <a:solidFill>
                <a:prstClr val="white"/>
              </a:solidFill>
            </a:endParaRPr>
          </a:p>
          <a:p>
            <a:pPr marL="73025" lvl="0"/>
            <a:r>
              <a:rPr lang="es-ES" altLang="es-ES" sz="1800" b="1" dirty="0">
                <a:solidFill>
                  <a:prstClr val="white"/>
                </a:solidFill>
                <a:hlinkClick r:id="rId3"/>
              </a:rPr>
              <a:t>robert.odowd@unileon.es</a:t>
            </a:r>
            <a:endParaRPr lang="es-ES" altLang="es-ES" sz="1800" b="1" dirty="0">
              <a:solidFill>
                <a:prstClr val="white"/>
              </a:solidFill>
            </a:endParaRPr>
          </a:p>
          <a:p>
            <a:pPr marL="73025" lvl="0"/>
            <a:endParaRPr lang="en-US" altLang="es-ES" sz="1800" b="1" dirty="0" smtClean="0">
              <a:solidFill>
                <a:prstClr val="white"/>
              </a:solidFill>
            </a:endParaRPr>
          </a:p>
          <a:p>
            <a:pPr marL="73025" lvl="0"/>
            <a:endParaRPr lang="en-US" altLang="es-ES" sz="1800" b="1" dirty="0">
              <a:solidFill>
                <a:prstClr val="white"/>
              </a:solidFill>
            </a:endParaRPr>
          </a:p>
          <a:p>
            <a:pPr marL="73025" lvl="0"/>
            <a:r>
              <a:rPr lang="en-US" sz="1800" b="1" dirty="0" smtClean="0">
                <a:solidFill>
                  <a:prstClr val="white"/>
                </a:solidFill>
              </a:rPr>
              <a:t>7 April 2020</a:t>
            </a:r>
            <a:endParaRPr lang="es-ES" dirty="0"/>
          </a:p>
        </p:txBody>
      </p:sp>
      <p:pic>
        <p:nvPicPr>
          <p:cNvPr id="1026" name="Picture 2" descr="https://705e42e067983b44d447-bb70a1c24d70fb2d57bab3b65973b74a.ssl.cf3.rackcdn.com/htmlbiblet/images/do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071" y="3539372"/>
            <a:ext cx="3810000" cy="2486025"/>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2668820"/>
            <a:ext cx="4295554" cy="3429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476672"/>
            <a:ext cx="8352928" cy="6120680"/>
          </a:xfrm>
        </p:spPr>
        <p:txBody>
          <a:bodyPr/>
          <a:lstStyle/>
          <a:p>
            <a:pPr marL="0" indent="0">
              <a:buNone/>
            </a:pPr>
            <a:r>
              <a:rPr lang="en-US" sz="2200" dirty="0"/>
              <a:t>	</a:t>
            </a:r>
            <a:r>
              <a:rPr lang="en-US" sz="2200" b="1" dirty="0" smtClean="0"/>
              <a:t>What do you think of these common Virtual Exchange tasks?</a:t>
            </a:r>
          </a:p>
          <a:p>
            <a:pPr marL="0" indent="0">
              <a:buNone/>
            </a:pPr>
            <a:endParaRPr lang="en-US" sz="2200" dirty="0"/>
          </a:p>
          <a:p>
            <a:r>
              <a:rPr lang="en-US" sz="2200" dirty="0" smtClean="0"/>
              <a:t>Tell your partner about your favourite places </a:t>
            </a:r>
            <a:r>
              <a:rPr lang="en-US" sz="2200" b="1" dirty="0" smtClean="0"/>
              <a:t>to go out at night</a:t>
            </a:r>
            <a:r>
              <a:rPr lang="en-US" sz="2200" dirty="0" smtClean="0"/>
              <a:t> in your hometown. </a:t>
            </a:r>
          </a:p>
          <a:p>
            <a:r>
              <a:rPr lang="en-US" sz="2200" dirty="0" smtClean="0"/>
              <a:t>Explore and compare with your partner the </a:t>
            </a:r>
            <a:r>
              <a:rPr lang="en-US" sz="2200" b="1" dirty="0" smtClean="0"/>
              <a:t>stereotypes you have of each other’s countries.</a:t>
            </a:r>
            <a:endParaRPr lang="en-US" sz="2200" dirty="0" smtClean="0"/>
          </a:p>
          <a:p>
            <a:r>
              <a:rPr lang="en-US" sz="2200" dirty="0" smtClean="0"/>
              <a:t>Post an image to the forum that exemplifies to your partners </a:t>
            </a:r>
            <a:r>
              <a:rPr lang="en-US" sz="2200" b="1" dirty="0" smtClean="0"/>
              <a:t>an aspect of their daily routine.</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3645024"/>
            <a:ext cx="4248472" cy="2772128"/>
          </a:xfrm>
          <a:prstGeom prst="rect">
            <a:avLst/>
          </a:prstGeom>
        </p:spPr>
      </p:pic>
    </p:spTree>
    <p:extLst>
      <p:ext uri="{BB962C8B-B14F-4D97-AF65-F5344CB8AC3E}">
        <p14:creationId xmlns:p14="http://schemas.microsoft.com/office/powerpoint/2010/main" val="356378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313705"/>
            <a:ext cx="4572000" cy="1200329"/>
          </a:xfrm>
          <a:prstGeom prst="rect">
            <a:avLst/>
          </a:prstGeom>
        </p:spPr>
        <p:txBody>
          <a:bodyPr>
            <a:spAutoFit/>
          </a:bodyPr>
          <a:lstStyle/>
          <a:p>
            <a:r>
              <a:rPr lang="es-ES" sz="2400" b="1" dirty="0" err="1"/>
              <a:t>W</a:t>
            </a:r>
            <a:r>
              <a:rPr lang="es-ES" sz="2400" b="1" dirty="0" err="1" smtClean="0"/>
              <a:t>hat</a:t>
            </a:r>
            <a:r>
              <a:rPr lang="es-ES" sz="2400" b="1" dirty="0" smtClean="0"/>
              <a:t> </a:t>
            </a:r>
            <a:r>
              <a:rPr lang="es-ES" sz="2400" b="1" dirty="0"/>
              <a:t>do </a:t>
            </a:r>
            <a:r>
              <a:rPr lang="es-ES" sz="2400" b="1" dirty="0" err="1"/>
              <a:t>you</a:t>
            </a:r>
            <a:r>
              <a:rPr lang="es-ES" sz="2400" b="1" dirty="0"/>
              <a:t> </a:t>
            </a:r>
            <a:r>
              <a:rPr lang="es-ES" sz="2400" b="1" dirty="0" err="1"/>
              <a:t>notice</a:t>
            </a:r>
            <a:r>
              <a:rPr lang="es-ES" sz="2400" b="1" dirty="0"/>
              <a:t> </a:t>
            </a:r>
            <a:r>
              <a:rPr lang="es-ES" sz="2400" b="1" dirty="0" err="1"/>
              <a:t>about</a:t>
            </a:r>
            <a:r>
              <a:rPr lang="es-ES" sz="2400" b="1" dirty="0"/>
              <a:t> </a:t>
            </a:r>
            <a:r>
              <a:rPr lang="es-ES" sz="2400" b="1" dirty="0" err="1"/>
              <a:t>these</a:t>
            </a:r>
            <a:r>
              <a:rPr lang="es-ES" sz="2400" b="1" dirty="0"/>
              <a:t> </a:t>
            </a:r>
            <a:r>
              <a:rPr lang="es-ES" sz="2400" b="1" dirty="0" err="1"/>
              <a:t>students</a:t>
            </a:r>
            <a:r>
              <a:rPr lang="es-ES" sz="2400" b="1" dirty="0"/>
              <a:t>’ </a:t>
            </a:r>
            <a:r>
              <a:rPr lang="es-ES" sz="2400" b="1" dirty="0" err="1"/>
              <a:t>reactions</a:t>
            </a:r>
            <a:r>
              <a:rPr lang="es-ES" sz="2400" b="1" dirty="0"/>
              <a:t> </a:t>
            </a:r>
            <a:r>
              <a:rPr lang="es-ES" sz="2400" b="1" dirty="0" err="1"/>
              <a:t>when</a:t>
            </a:r>
            <a:r>
              <a:rPr lang="es-ES" sz="2400" b="1" dirty="0"/>
              <a:t> </a:t>
            </a:r>
            <a:r>
              <a:rPr lang="es-ES" sz="2400" b="1" dirty="0" err="1"/>
              <a:t>asked</a:t>
            </a:r>
            <a:r>
              <a:rPr lang="es-ES" sz="2400" b="1" dirty="0"/>
              <a:t> </a:t>
            </a:r>
            <a:r>
              <a:rPr lang="es-ES" sz="2400" b="1" dirty="0" err="1"/>
              <a:t>about</a:t>
            </a:r>
            <a:r>
              <a:rPr lang="es-ES" sz="2400" b="1" dirty="0"/>
              <a:t> cultural </a:t>
            </a:r>
            <a:r>
              <a:rPr lang="es-ES" sz="2400" b="1" dirty="0" err="1"/>
              <a:t>difference</a:t>
            </a:r>
            <a:r>
              <a:rPr lang="es-ES" sz="2400" b="1" dirty="0"/>
              <a:t>?</a:t>
            </a:r>
          </a:p>
        </p:txBody>
      </p:sp>
      <p:pic>
        <p:nvPicPr>
          <p:cNvPr id="6" name="Imagen 5"/>
          <p:cNvPicPr>
            <a:picLocks noChangeAspect="1"/>
          </p:cNvPicPr>
          <p:nvPr/>
        </p:nvPicPr>
        <p:blipFill>
          <a:blip r:embed="rId2"/>
          <a:stretch>
            <a:fillRect/>
          </a:stretch>
        </p:blipFill>
        <p:spPr>
          <a:xfrm>
            <a:off x="372306" y="6176962"/>
            <a:ext cx="8614395" cy="646232"/>
          </a:xfrm>
          <a:prstGeom prst="rect">
            <a:avLst/>
          </a:prstGeom>
        </p:spPr>
      </p:pic>
      <p:sp>
        <p:nvSpPr>
          <p:cNvPr id="8" name="Marcador de contenido 7"/>
          <p:cNvSpPr>
            <a:spLocks noGrp="1"/>
          </p:cNvSpPr>
          <p:nvPr>
            <p:ph sz="half" idx="1"/>
          </p:nvPr>
        </p:nvSpPr>
        <p:spPr>
          <a:xfrm>
            <a:off x="230909" y="2890982"/>
            <a:ext cx="8639941" cy="3285980"/>
          </a:xfrm>
        </p:spPr>
        <p:style>
          <a:lnRef idx="3">
            <a:schemeClr val="lt1"/>
          </a:lnRef>
          <a:fillRef idx="1">
            <a:schemeClr val="accent6"/>
          </a:fillRef>
          <a:effectRef idx="1">
            <a:schemeClr val="accent6"/>
          </a:effectRef>
          <a:fontRef idx="minor">
            <a:schemeClr val="lt1"/>
          </a:fontRef>
        </p:style>
        <p:txBody>
          <a:bodyPr>
            <a:normAutofit fontScale="92500" lnSpcReduction="20000"/>
          </a:bodyPr>
          <a:lstStyle/>
          <a:p>
            <a:r>
              <a:rPr lang="en-IE" dirty="0">
                <a:solidFill>
                  <a:schemeClr val="tx1"/>
                </a:solidFill>
              </a:rPr>
              <a:t>Student 1: “I will say that I liked the exchange very much and that American students looked like very nice people. I talked to them about my city and about theirs and it was nice to see that there are little differences but not as much as I thought.” </a:t>
            </a:r>
          </a:p>
          <a:p>
            <a:r>
              <a:rPr lang="en-IE" dirty="0">
                <a:solidFill>
                  <a:schemeClr val="tx1"/>
                </a:solidFill>
              </a:rPr>
              <a:t>Student 2: “…It has been such an exciting experience because we have learned English while we have known a different culture. To my mind, we aren’t too different, both of us like sports, music and spending time with our friends.”</a:t>
            </a:r>
          </a:p>
          <a:p>
            <a:r>
              <a:rPr lang="en-IE" dirty="0">
                <a:solidFill>
                  <a:schemeClr val="tx1"/>
                </a:solidFill>
              </a:rPr>
              <a:t>“I have realized that my partner and I aren’t so different, in fact, we have similar hobbies and ways to spend our free time. Like I have said, the main differences I see between her country and mine are the timetable and the weather.”</a:t>
            </a:r>
          </a:p>
          <a:p>
            <a:endParaRPr lang="es-ES" dirty="0"/>
          </a:p>
        </p:txBody>
      </p:sp>
      <p:pic>
        <p:nvPicPr>
          <p:cNvPr id="9" name="6 Marcador de contenido">
            <a:extLst>
              <a:ext uri="{FF2B5EF4-FFF2-40B4-BE49-F238E27FC236}">
                <a16:creationId xmlns:a16="http://schemas.microsoft.com/office/drawing/2014/main" id="{F6E9EA5A-687C-4873-AD4E-04792B10E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503" y="489282"/>
            <a:ext cx="4300833" cy="2049504"/>
          </a:xfrm>
          <a:prstGeom prst="rect">
            <a:avLst/>
          </a:prstGeom>
        </p:spPr>
      </p:pic>
    </p:spTree>
    <p:extLst>
      <p:ext uri="{BB962C8B-B14F-4D97-AF65-F5344CB8AC3E}">
        <p14:creationId xmlns:p14="http://schemas.microsoft.com/office/powerpoint/2010/main" val="58594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8229600" cy="5001419"/>
          </a:xfrm>
        </p:spPr>
        <p:txBody>
          <a:bodyPr/>
          <a:lstStyle/>
          <a:p>
            <a:pPr marL="0" indent="0" algn="ctr">
              <a:buNone/>
            </a:pPr>
            <a:endParaRPr lang="es-ES" b="1" i="1" dirty="0">
              <a:solidFill>
                <a:srgbClr val="0070C0"/>
              </a:solidFill>
            </a:endParaRPr>
          </a:p>
          <a:p>
            <a:pPr marL="0" indent="0" algn="ctr">
              <a:buNone/>
            </a:pPr>
            <a:r>
              <a:rPr lang="en-US" b="1" i="1" dirty="0" smtClean="0">
                <a:solidFill>
                  <a:schemeClr val="tx1"/>
                </a:solidFill>
              </a:rPr>
              <a:t>Critical success factor 2: </a:t>
            </a:r>
          </a:p>
          <a:p>
            <a:pPr marL="0" indent="0" algn="ctr">
              <a:buNone/>
            </a:pPr>
            <a:r>
              <a:rPr lang="en-US" b="1" i="1" dirty="0" smtClean="0">
                <a:solidFill>
                  <a:schemeClr val="tx1"/>
                </a:solidFill>
              </a:rPr>
              <a:t>Students need tasks which force them to go beyond the mere exchange of information in their Virtual Exchanges </a:t>
            </a:r>
          </a:p>
          <a:p>
            <a:pPr marL="0" indent="0" algn="ctr">
              <a:buNone/>
            </a:pPr>
            <a:r>
              <a:rPr lang="en-US" b="1" i="1" dirty="0" smtClean="0">
                <a:solidFill>
                  <a:schemeClr val="tx1"/>
                </a:solidFill>
              </a:rPr>
              <a:t> </a:t>
            </a:r>
            <a:endParaRPr lang="en-US" b="1" i="1" dirty="0">
              <a:solidFill>
                <a:srgbClr val="0070C0"/>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2977381"/>
            <a:ext cx="4127959" cy="27633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09556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6124" y="161618"/>
            <a:ext cx="7968324" cy="1323166"/>
          </a:xfrm>
        </p:spPr>
        <p:txBody>
          <a:bodyPr>
            <a:normAutofit/>
          </a:bodyPr>
          <a:lstStyle/>
          <a:p>
            <a:r>
              <a:rPr lang="en-IE" sz="2200" dirty="0">
                <a:solidFill>
                  <a:schemeClr val="tx1"/>
                </a:solidFill>
              </a:rPr>
              <a:t>L</a:t>
            </a:r>
            <a:r>
              <a:rPr lang="en-IE" sz="2200" dirty="0" smtClean="0">
                <a:solidFill>
                  <a:schemeClr val="tx1"/>
                </a:solidFill>
              </a:rPr>
              <a:t>earning </a:t>
            </a:r>
            <a:r>
              <a:rPr lang="en-IE" sz="2200" dirty="0">
                <a:solidFill>
                  <a:schemeClr val="tx1"/>
                </a:solidFill>
              </a:rPr>
              <a:t>outcomes from a</a:t>
            </a:r>
            <a:r>
              <a:rPr lang="en-IE" sz="2200" dirty="0" smtClean="0">
                <a:solidFill>
                  <a:schemeClr val="tx1"/>
                </a:solidFill>
              </a:rPr>
              <a:t> </a:t>
            </a:r>
            <a:r>
              <a:rPr lang="en-IE" sz="2200" dirty="0">
                <a:solidFill>
                  <a:schemeClr val="tx1"/>
                </a:solidFill>
              </a:rPr>
              <a:t>transnational Virtual Exchange with Swedish-Spanish-Israeli classes of </a:t>
            </a:r>
            <a:r>
              <a:rPr lang="en-IE" sz="2200" dirty="0" smtClean="0">
                <a:solidFill>
                  <a:schemeClr val="tx1"/>
                </a:solidFill>
              </a:rPr>
              <a:t>student-teachers who collaborated on making lesson plans together…</a:t>
            </a:r>
            <a:r>
              <a:rPr lang="en-IE" sz="2200" dirty="0">
                <a:solidFill>
                  <a:schemeClr val="tx1"/>
                </a:solidFill>
              </a:rPr>
              <a:t/>
            </a:r>
            <a:br>
              <a:rPr lang="en-IE" sz="2200" dirty="0">
                <a:solidFill>
                  <a:schemeClr val="tx1"/>
                </a:solidFill>
              </a:rPr>
            </a:br>
            <a:endParaRPr lang="es-ES" sz="2200" dirty="0"/>
          </a:p>
        </p:txBody>
      </p:sp>
      <p:sp>
        <p:nvSpPr>
          <p:cNvPr id="3" name="Marcador de contenido 2"/>
          <p:cNvSpPr>
            <a:spLocks noGrp="1"/>
          </p:cNvSpPr>
          <p:nvPr>
            <p:ph sz="half" idx="1"/>
          </p:nvPr>
        </p:nvSpPr>
        <p:spPr>
          <a:xfrm>
            <a:off x="179512" y="1484784"/>
            <a:ext cx="4213376" cy="4608511"/>
          </a:xfrm>
        </p:spPr>
        <p:style>
          <a:lnRef idx="2">
            <a:schemeClr val="accent6">
              <a:shade val="50000"/>
            </a:schemeClr>
          </a:lnRef>
          <a:fillRef idx="1">
            <a:schemeClr val="accent6"/>
          </a:fillRef>
          <a:effectRef idx="0">
            <a:schemeClr val="accent6"/>
          </a:effectRef>
          <a:fontRef idx="minor">
            <a:schemeClr val="lt1"/>
          </a:fontRef>
        </p:style>
        <p:txBody>
          <a:bodyPr>
            <a:normAutofit fontScale="85000" lnSpcReduction="10000"/>
          </a:bodyPr>
          <a:lstStyle/>
          <a:p>
            <a:pPr marL="0" indent="0">
              <a:buNone/>
            </a:pPr>
            <a:r>
              <a:rPr lang="es-ES" b="1" dirty="0" err="1" smtClean="0">
                <a:solidFill>
                  <a:schemeClr val="tx1"/>
                </a:solidFill>
              </a:rPr>
              <a:t>Collaboration</a:t>
            </a:r>
            <a:r>
              <a:rPr lang="es-ES" b="1" dirty="0" smtClean="0">
                <a:solidFill>
                  <a:schemeClr val="tx1"/>
                </a:solidFill>
              </a:rPr>
              <a:t> </a:t>
            </a:r>
            <a:r>
              <a:rPr lang="es-ES" b="1" dirty="0" err="1" smtClean="0">
                <a:solidFill>
                  <a:schemeClr val="tx1"/>
                </a:solidFill>
              </a:rPr>
              <a:t>skills</a:t>
            </a:r>
            <a:r>
              <a:rPr lang="es-ES" b="1" dirty="0" smtClean="0">
                <a:solidFill>
                  <a:schemeClr val="tx1"/>
                </a:solidFill>
              </a:rPr>
              <a:t> and </a:t>
            </a:r>
            <a:r>
              <a:rPr lang="es-ES" b="1" dirty="0" err="1" smtClean="0">
                <a:solidFill>
                  <a:schemeClr val="tx1"/>
                </a:solidFill>
              </a:rPr>
              <a:t>adaptability</a:t>
            </a:r>
            <a:r>
              <a:rPr lang="es-ES" b="1" dirty="0" smtClean="0">
                <a:solidFill>
                  <a:schemeClr val="tx1"/>
                </a:solidFill>
              </a:rPr>
              <a:t>:</a:t>
            </a:r>
          </a:p>
          <a:p>
            <a:pPr marL="0" indent="0">
              <a:buNone/>
            </a:pPr>
            <a:r>
              <a:rPr lang="es-ES" dirty="0" smtClean="0">
                <a:solidFill>
                  <a:schemeClr val="tx1"/>
                </a:solidFill>
              </a:rPr>
              <a:t>“[O]</a:t>
            </a:r>
            <a:r>
              <a:rPr lang="en-IE" dirty="0" err="1" smtClean="0">
                <a:solidFill>
                  <a:schemeClr val="tx1"/>
                </a:solidFill>
              </a:rPr>
              <a:t>ther</a:t>
            </a:r>
            <a:r>
              <a:rPr lang="en-IE" dirty="0" smtClean="0">
                <a:solidFill>
                  <a:schemeClr val="tx1"/>
                </a:solidFill>
              </a:rPr>
              <a:t> </a:t>
            </a:r>
            <a:r>
              <a:rPr lang="en-IE" dirty="0">
                <a:solidFill>
                  <a:schemeClr val="tx1"/>
                </a:solidFill>
              </a:rPr>
              <a:t>things that I have learnt </a:t>
            </a:r>
            <a:r>
              <a:rPr lang="en-IE" dirty="0" smtClean="0">
                <a:solidFill>
                  <a:schemeClr val="tx1"/>
                </a:solidFill>
              </a:rPr>
              <a:t>were </a:t>
            </a:r>
            <a:r>
              <a:rPr lang="en-IE" dirty="0">
                <a:solidFill>
                  <a:schemeClr val="tx1"/>
                </a:solidFill>
              </a:rPr>
              <a:t>how to be patient working in groups, how to adapt myself to tricky situations and how to use new innovative teaching strategies</a:t>
            </a:r>
            <a:r>
              <a:rPr lang="en-IE" dirty="0" smtClean="0">
                <a:solidFill>
                  <a:schemeClr val="tx1"/>
                </a:solidFill>
              </a:rPr>
              <a:t>.”</a:t>
            </a:r>
          </a:p>
          <a:p>
            <a:pPr marL="0" indent="0">
              <a:buNone/>
            </a:pPr>
            <a:endParaRPr lang="en-IE" dirty="0" smtClean="0">
              <a:solidFill>
                <a:schemeClr val="tx1"/>
              </a:solidFill>
            </a:endParaRPr>
          </a:p>
          <a:p>
            <a:pPr marL="0" indent="0">
              <a:buNone/>
            </a:pPr>
            <a:r>
              <a:rPr lang="en-IE" b="1" dirty="0" smtClean="0">
                <a:solidFill>
                  <a:schemeClr val="tx1"/>
                </a:solidFill>
              </a:rPr>
              <a:t>Intercultural skills:</a:t>
            </a:r>
          </a:p>
          <a:p>
            <a:pPr marL="0" indent="0">
              <a:buNone/>
            </a:pPr>
            <a:r>
              <a:rPr lang="en-IE" dirty="0">
                <a:solidFill>
                  <a:schemeClr val="tx1"/>
                </a:solidFill>
              </a:rPr>
              <a:t>“…Most of all, </a:t>
            </a:r>
            <a:r>
              <a:rPr lang="en-IE" b="1" dirty="0">
                <a:solidFill>
                  <a:schemeClr val="tx1"/>
                </a:solidFill>
              </a:rPr>
              <a:t>adaptability and flexibility</a:t>
            </a:r>
            <a:r>
              <a:rPr lang="en-IE" dirty="0">
                <a:solidFill>
                  <a:schemeClr val="tx1"/>
                </a:solidFill>
              </a:rPr>
              <a:t>. Working with people from different countries and with different timetables teaches you how to be patient and forces you to find a common (virtual) place and time in order for your collaborative project to succeed</a:t>
            </a:r>
            <a:r>
              <a:rPr lang="en-IE" dirty="0" smtClean="0">
                <a:solidFill>
                  <a:schemeClr val="tx1"/>
                </a:solidFill>
              </a:rPr>
              <a:t>.”</a:t>
            </a:r>
            <a:endParaRPr lang="en-IE" dirty="0">
              <a:solidFill>
                <a:schemeClr val="tx1"/>
              </a:solidFill>
            </a:endParaRPr>
          </a:p>
          <a:p>
            <a:endParaRPr lang="es-ES" dirty="0"/>
          </a:p>
        </p:txBody>
      </p:sp>
      <p:sp>
        <p:nvSpPr>
          <p:cNvPr id="4" name="Marcador de contenido 3"/>
          <p:cNvSpPr>
            <a:spLocks noGrp="1"/>
          </p:cNvSpPr>
          <p:nvPr>
            <p:ph sz="half" idx="2"/>
          </p:nvPr>
        </p:nvSpPr>
        <p:spPr>
          <a:xfrm>
            <a:off x="4932040" y="1484784"/>
            <a:ext cx="3849784" cy="3442256"/>
          </a:xfrm>
          <a:solidFill>
            <a:schemeClr val="accent6"/>
          </a:solidFill>
        </p:spPr>
        <p:txBody>
          <a:bodyPr>
            <a:normAutofit fontScale="85000" lnSpcReduction="10000"/>
          </a:bodyPr>
          <a:lstStyle/>
          <a:p>
            <a:pPr marL="0" indent="0">
              <a:buNone/>
            </a:pPr>
            <a:r>
              <a:rPr lang="en-IE" b="1" dirty="0" smtClean="0">
                <a:solidFill>
                  <a:schemeClr val="tx1"/>
                </a:solidFill>
              </a:rPr>
              <a:t>Time-management and empathy:</a:t>
            </a:r>
          </a:p>
          <a:p>
            <a:pPr marL="0" indent="0">
              <a:buNone/>
            </a:pPr>
            <a:endParaRPr lang="en-IE" b="1" dirty="0" smtClean="0">
              <a:solidFill>
                <a:schemeClr val="tx1"/>
              </a:solidFill>
            </a:endParaRPr>
          </a:p>
          <a:p>
            <a:pPr marL="0" indent="0">
              <a:buNone/>
            </a:pPr>
            <a:r>
              <a:rPr lang="en-IE" dirty="0" smtClean="0">
                <a:solidFill>
                  <a:schemeClr val="tx1"/>
                </a:solidFill>
              </a:rPr>
              <a:t>“The </a:t>
            </a:r>
            <a:r>
              <a:rPr lang="en-IE" dirty="0">
                <a:solidFill>
                  <a:schemeClr val="tx1"/>
                </a:solidFill>
              </a:rPr>
              <a:t>fact of working with people from other countries prepares us for the future problems that we may have. That is to say, we learnt how </a:t>
            </a:r>
            <a:r>
              <a:rPr lang="en-IE" b="1" dirty="0">
                <a:solidFill>
                  <a:schemeClr val="tx1"/>
                </a:solidFill>
              </a:rPr>
              <a:t>to face problems of timing or agreement</a:t>
            </a:r>
            <a:r>
              <a:rPr lang="en-IE" dirty="0">
                <a:solidFill>
                  <a:schemeClr val="tx1"/>
                </a:solidFill>
              </a:rPr>
              <a:t>. </a:t>
            </a:r>
            <a:r>
              <a:rPr lang="en-IE" b="1" dirty="0">
                <a:solidFill>
                  <a:schemeClr val="tx1"/>
                </a:solidFill>
              </a:rPr>
              <a:t>I</a:t>
            </a:r>
            <a:r>
              <a:rPr lang="en-IE" b="1" dirty="0" smtClean="0">
                <a:solidFill>
                  <a:schemeClr val="tx1"/>
                </a:solidFill>
              </a:rPr>
              <a:t> </a:t>
            </a:r>
            <a:r>
              <a:rPr lang="en-IE" b="1" dirty="0">
                <a:solidFill>
                  <a:schemeClr val="tx1"/>
                </a:solidFill>
              </a:rPr>
              <a:t>have also learnt that we have to understand and respect other people thoughts</a:t>
            </a:r>
            <a:r>
              <a:rPr lang="en-IE" dirty="0" smtClean="0">
                <a:solidFill>
                  <a:schemeClr val="tx1"/>
                </a:solidFill>
              </a:rPr>
              <a:t>.”</a:t>
            </a:r>
            <a:endParaRPr lang="en-IE" dirty="0">
              <a:solidFill>
                <a:schemeClr val="tx1"/>
              </a:solidFill>
            </a:endParaRPr>
          </a:p>
          <a:p>
            <a:endParaRPr lang="es-ES" dirty="0"/>
          </a:p>
        </p:txBody>
      </p:sp>
      <p:pic>
        <p:nvPicPr>
          <p:cNvPr id="5" name="Imagen 4"/>
          <p:cNvPicPr>
            <a:picLocks noChangeAspect="1"/>
          </p:cNvPicPr>
          <p:nvPr/>
        </p:nvPicPr>
        <p:blipFill>
          <a:blip r:embed="rId2"/>
          <a:stretch>
            <a:fillRect/>
          </a:stretch>
        </p:blipFill>
        <p:spPr>
          <a:xfrm>
            <a:off x="4932040" y="4951191"/>
            <a:ext cx="4030281" cy="1819660"/>
          </a:xfrm>
          <a:prstGeom prst="rect">
            <a:avLst/>
          </a:prstGeom>
        </p:spPr>
      </p:pic>
    </p:spTree>
    <p:extLst>
      <p:ext uri="{BB962C8B-B14F-4D97-AF65-F5344CB8AC3E}">
        <p14:creationId xmlns:p14="http://schemas.microsoft.com/office/powerpoint/2010/main" val="86667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8229600" cy="5001419"/>
          </a:xfrm>
        </p:spPr>
        <p:txBody>
          <a:bodyPr/>
          <a:lstStyle/>
          <a:p>
            <a:pPr marL="0" indent="0" algn="ctr">
              <a:buNone/>
            </a:pPr>
            <a:endParaRPr lang="es-ES" b="1" i="1" dirty="0">
              <a:solidFill>
                <a:srgbClr val="0070C0"/>
              </a:solidFill>
            </a:endParaRPr>
          </a:p>
          <a:p>
            <a:pPr marL="0" indent="0" algn="ctr">
              <a:buNone/>
            </a:pPr>
            <a:r>
              <a:rPr lang="en-US" b="1" i="1" dirty="0" smtClean="0">
                <a:solidFill>
                  <a:schemeClr val="tx1"/>
                </a:solidFill>
              </a:rPr>
              <a:t>Finally…critical success factor 3:</a:t>
            </a:r>
          </a:p>
          <a:p>
            <a:pPr marL="0" indent="0" algn="ctr">
              <a:buNone/>
            </a:pPr>
            <a:r>
              <a:rPr lang="en-US" b="1" i="1" dirty="0" smtClean="0">
                <a:solidFill>
                  <a:schemeClr val="tx1"/>
                </a:solidFill>
              </a:rPr>
              <a:t>Students and teachers deserve academic recognition for their work in their Virtual Exchange</a:t>
            </a: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2977381"/>
            <a:ext cx="4127959" cy="27633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25180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Shape 162"/>
          <p:cNvSpPr txBox="1">
            <a:spLocks noGrp="1"/>
          </p:cNvSpPr>
          <p:nvPr>
            <p:ph type="body" idx="1"/>
          </p:nvPr>
        </p:nvSpPr>
        <p:spPr>
          <a:xfrm>
            <a:off x="251520" y="548680"/>
            <a:ext cx="8520600" cy="6192688"/>
          </a:xfrm>
          <a:prstGeom prst="rect">
            <a:avLst/>
          </a:prstGeom>
        </p:spPr>
        <p:txBody>
          <a:bodyPr spcFirstLastPara="1" vert="horz" wrap="square" lIns="91425" tIns="91425" rIns="91425" bIns="91425" rtlCol="0" anchor="t" anchorCtr="0">
            <a:noAutofit/>
          </a:bodyPr>
          <a:lstStyle/>
          <a:p>
            <a:pPr marL="0" indent="0">
              <a:buNone/>
            </a:pPr>
            <a:r>
              <a:rPr lang="en" sz="1800" b="1" dirty="0" smtClean="0">
                <a:solidFill>
                  <a:schemeClr val="tx1"/>
                </a:solidFill>
                <a:latin typeface="Calibri"/>
                <a:ea typeface="Calibri"/>
                <a:cs typeface="Calibri"/>
                <a:sym typeface="Calibri"/>
              </a:rPr>
              <a:t>We asked 30+ teachers what they considered to be the </a:t>
            </a:r>
            <a:r>
              <a:rPr lang="en" sz="1800" b="1" dirty="0">
                <a:solidFill>
                  <a:schemeClr val="tx1"/>
                </a:solidFill>
                <a:latin typeface="Calibri"/>
                <a:ea typeface="Calibri"/>
                <a:cs typeface="Calibri"/>
                <a:sym typeface="Calibri"/>
              </a:rPr>
              <a:t>key factors to the success or lack of success in the exchanges?</a:t>
            </a:r>
            <a:endParaRPr sz="1800" b="1" dirty="0">
              <a:solidFill>
                <a:schemeClr val="tx1"/>
              </a:solidFill>
              <a:latin typeface="Calibri"/>
              <a:ea typeface="Calibri"/>
              <a:cs typeface="Calibri"/>
              <a:sym typeface="Calibri"/>
            </a:endParaRPr>
          </a:p>
          <a:p>
            <a:pPr marL="0" indent="0">
              <a:buNone/>
            </a:pPr>
            <a:endParaRPr sz="1800" b="1" dirty="0">
              <a:solidFill>
                <a:schemeClr val="tx1"/>
              </a:solidFill>
              <a:latin typeface="Calibri"/>
              <a:ea typeface="Calibri"/>
              <a:cs typeface="Calibri"/>
              <a:sym typeface="Calibri"/>
            </a:endParaRPr>
          </a:p>
          <a:p>
            <a:pPr marL="0" indent="0">
              <a:buNone/>
            </a:pPr>
            <a:r>
              <a:rPr lang="en" sz="1800" b="1" dirty="0" smtClean="0">
                <a:solidFill>
                  <a:schemeClr val="tx1"/>
                </a:solidFill>
                <a:latin typeface="Calibri"/>
                <a:ea typeface="Calibri"/>
                <a:cs typeface="Calibri"/>
                <a:sym typeface="Calibri"/>
              </a:rPr>
              <a:t>What do you think was the most common response?</a:t>
            </a:r>
          </a:p>
          <a:p>
            <a:pPr marL="0" indent="0">
              <a:buNone/>
            </a:pPr>
            <a:endParaRPr lang="en" sz="1800" b="1" dirty="0" smtClean="0">
              <a:solidFill>
                <a:schemeClr val="tx1"/>
              </a:solidFill>
              <a:latin typeface="Calibri"/>
              <a:ea typeface="Calibri"/>
              <a:cs typeface="Calibri"/>
              <a:sym typeface="Calibri"/>
            </a:endParaRPr>
          </a:p>
          <a:p>
            <a:pPr marL="0" indent="0">
              <a:buNone/>
            </a:pPr>
            <a:r>
              <a:rPr lang="en-IE" sz="1800" b="1" dirty="0" smtClean="0">
                <a:solidFill>
                  <a:schemeClr val="tx1"/>
                </a:solidFill>
                <a:latin typeface="Calibri"/>
                <a:ea typeface="Calibri"/>
                <a:cs typeface="Calibri"/>
                <a:sym typeface="Calibri"/>
              </a:rPr>
              <a:t>Integrating the VE into your course programme and providing academic recognition (for both teachers and students) are key to success:</a:t>
            </a:r>
            <a:endParaRPr sz="1800" b="1" dirty="0">
              <a:solidFill>
                <a:schemeClr val="tx1"/>
              </a:solidFill>
              <a:latin typeface="Calibri"/>
              <a:ea typeface="Calibri"/>
              <a:cs typeface="Calibri"/>
              <a:sym typeface="Calibri"/>
            </a:endParaRPr>
          </a:p>
          <a:p>
            <a:pPr marL="0" indent="0">
              <a:buNone/>
            </a:pPr>
            <a:r>
              <a:rPr lang="en" dirty="0">
                <a:solidFill>
                  <a:srgbClr val="4A86E8"/>
                </a:solidFill>
                <a:latin typeface="Calibri"/>
                <a:ea typeface="Calibri"/>
                <a:cs typeface="Calibri"/>
                <a:sym typeface="Calibri"/>
              </a:rPr>
              <a:t/>
            </a:r>
            <a:br>
              <a:rPr lang="en" dirty="0">
                <a:solidFill>
                  <a:srgbClr val="4A86E8"/>
                </a:solidFill>
                <a:latin typeface="Calibri"/>
                <a:ea typeface="Calibri"/>
                <a:cs typeface="Calibri"/>
                <a:sym typeface="Calibri"/>
              </a:rPr>
            </a:br>
            <a:endParaRPr dirty="0">
              <a:solidFill>
                <a:srgbClr val="4A86E8"/>
              </a:solidFill>
              <a:latin typeface="Calibri"/>
              <a:ea typeface="Calibri"/>
              <a:cs typeface="Calibri"/>
              <a:sym typeface="Calibri"/>
            </a:endParaRPr>
          </a:p>
        </p:txBody>
      </p:sp>
      <p:sp>
        <p:nvSpPr>
          <p:cNvPr id="164" name="Shape 164"/>
          <p:cNvSpPr/>
          <p:nvPr/>
        </p:nvSpPr>
        <p:spPr>
          <a:xfrm>
            <a:off x="395536" y="2557180"/>
            <a:ext cx="8376584" cy="727804"/>
          </a:xfrm>
          <a:prstGeom prst="wedgeRoundRectCallout">
            <a:avLst>
              <a:gd name="adj1" fmla="val -37198"/>
              <a:gd name="adj2" fmla="val -48710"/>
              <a:gd name="adj3" fmla="val 0"/>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algn="just">
              <a:lnSpc>
                <a:spcPct val="115000"/>
              </a:lnSpc>
            </a:pPr>
            <a:r>
              <a:rPr lang="en-IE" dirty="0" smtClean="0"/>
              <a:t>“….</a:t>
            </a:r>
            <a:r>
              <a:rPr lang="en-IE" dirty="0"/>
              <a:t>I’d suggest that the student engagement levels in telecollaborative exchanges have an explicit assessment rate within the course programmes they follow</a:t>
            </a:r>
            <a:r>
              <a:rPr lang="en-IE" dirty="0" smtClean="0"/>
              <a:t>.”</a:t>
            </a:r>
            <a:endParaRPr b="1" dirty="0"/>
          </a:p>
        </p:txBody>
      </p:sp>
      <p:sp>
        <p:nvSpPr>
          <p:cNvPr id="3" name="CuadroTexto 2"/>
          <p:cNvSpPr txBox="1"/>
          <p:nvPr/>
        </p:nvSpPr>
        <p:spPr>
          <a:xfrm>
            <a:off x="368184" y="3685594"/>
            <a:ext cx="8379815" cy="646331"/>
          </a:xfrm>
          <a:prstGeom prst="rect">
            <a:avLst/>
          </a:prstGeom>
          <a:solidFill>
            <a:schemeClr val="accent6"/>
          </a:solidFill>
        </p:spPr>
        <p:txBody>
          <a:bodyPr wrap="square" rtlCol="0">
            <a:spAutoFit/>
          </a:bodyPr>
          <a:lstStyle/>
          <a:p>
            <a:r>
              <a:rPr lang="en-IE" dirty="0" smtClean="0"/>
              <a:t>“I </a:t>
            </a:r>
            <a:r>
              <a:rPr lang="en-IE" dirty="0"/>
              <a:t>would highly encourage </a:t>
            </a:r>
            <a:r>
              <a:rPr lang="en-IE" dirty="0" smtClean="0"/>
              <a:t>integrating the exchange into the classes </a:t>
            </a:r>
            <a:r>
              <a:rPr lang="en-IE" dirty="0"/>
              <a:t>and suggest that they weave it into their course so it is a frequent topic of discussion</a:t>
            </a:r>
            <a:r>
              <a:rPr lang="en-IE" dirty="0" smtClean="0"/>
              <a:t>.”</a:t>
            </a:r>
            <a:endParaRPr lang="es-ES" dirty="0"/>
          </a:p>
        </p:txBody>
      </p:sp>
      <p:sp>
        <p:nvSpPr>
          <p:cNvPr id="4" name="CuadroTexto 3"/>
          <p:cNvSpPr txBox="1"/>
          <p:nvPr/>
        </p:nvSpPr>
        <p:spPr>
          <a:xfrm>
            <a:off x="400828" y="4722952"/>
            <a:ext cx="8379814" cy="923330"/>
          </a:xfrm>
          <a:prstGeom prst="rect">
            <a:avLst/>
          </a:prstGeom>
          <a:solidFill>
            <a:schemeClr val="accent6"/>
          </a:solidFill>
        </p:spPr>
        <p:txBody>
          <a:bodyPr wrap="square" rtlCol="0">
            <a:spAutoFit/>
          </a:bodyPr>
          <a:lstStyle/>
          <a:p>
            <a:r>
              <a:rPr lang="en-IE" dirty="0" smtClean="0"/>
              <a:t>“We [teachers] </a:t>
            </a:r>
            <a:r>
              <a:rPr lang="en-IE" dirty="0"/>
              <a:t>…. </a:t>
            </a:r>
            <a:r>
              <a:rPr lang="en-IE" dirty="0" smtClean="0"/>
              <a:t>Need a </a:t>
            </a:r>
            <a:r>
              <a:rPr lang="en-IE" dirty="0"/>
              <a:t>recognition of what we are doing. I believe teachers get motivated when what they do is valued. And this can be valued by giving them recognition for their work.” </a:t>
            </a:r>
            <a:endParaRPr lang="es-ES" dirty="0"/>
          </a:p>
        </p:txBody>
      </p:sp>
    </p:spTree>
    <p:extLst>
      <p:ext uri="{BB962C8B-B14F-4D97-AF65-F5344CB8AC3E}">
        <p14:creationId xmlns:p14="http://schemas.microsoft.com/office/powerpoint/2010/main" val="26777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a:xfrm>
            <a:off x="914400" y="332656"/>
            <a:ext cx="8229600" cy="626963"/>
          </a:xfrm>
        </p:spPr>
        <p:txBody>
          <a:bodyPr rtlCol="0">
            <a:normAutofit/>
          </a:bodyPr>
          <a:lstStyle/>
          <a:p>
            <a:pPr fontAlgn="auto">
              <a:spcAft>
                <a:spcPts val="0"/>
              </a:spcAft>
              <a:defRPr/>
            </a:pPr>
            <a:r>
              <a:rPr lang="es-ES" sz="3200" dirty="0" smtClean="0">
                <a:solidFill>
                  <a:schemeClr val="tx1"/>
                </a:solidFill>
                <a:latin typeface="+mn-lt"/>
              </a:rPr>
              <a:t>To </a:t>
            </a:r>
            <a:r>
              <a:rPr lang="es-ES" sz="3200" dirty="0" err="1" smtClean="0">
                <a:solidFill>
                  <a:schemeClr val="tx1"/>
                </a:solidFill>
                <a:latin typeface="+mn-lt"/>
              </a:rPr>
              <a:t>conclude</a:t>
            </a:r>
            <a:r>
              <a:rPr lang="es-ES" sz="3200" dirty="0" smtClean="0">
                <a:solidFill>
                  <a:schemeClr val="tx1"/>
                </a:solidFill>
                <a:latin typeface="+mn-lt"/>
              </a:rPr>
              <a:t>…</a:t>
            </a:r>
            <a:r>
              <a:rPr lang="es-ES" sz="3200" dirty="0" err="1">
                <a:solidFill>
                  <a:schemeClr val="tx1"/>
                </a:solidFill>
                <a:latin typeface="+mn-lt"/>
              </a:rPr>
              <a:t>s</a:t>
            </a:r>
            <a:r>
              <a:rPr lang="es-ES" sz="3200" dirty="0" err="1" smtClean="0">
                <a:solidFill>
                  <a:schemeClr val="tx1"/>
                </a:solidFill>
                <a:latin typeface="+mn-lt"/>
              </a:rPr>
              <a:t>ome</a:t>
            </a:r>
            <a:r>
              <a:rPr lang="es-ES" sz="3200" dirty="0" smtClean="0">
                <a:solidFill>
                  <a:schemeClr val="tx1"/>
                </a:solidFill>
                <a:latin typeface="+mn-lt"/>
              </a:rPr>
              <a:t> </a:t>
            </a:r>
            <a:r>
              <a:rPr lang="es-ES" sz="3200" dirty="0" err="1" smtClean="0">
                <a:solidFill>
                  <a:schemeClr val="tx1"/>
                </a:solidFill>
                <a:latin typeface="+mn-lt"/>
              </a:rPr>
              <a:t>take</a:t>
            </a:r>
            <a:r>
              <a:rPr lang="es-ES" sz="3200" dirty="0" smtClean="0">
                <a:solidFill>
                  <a:schemeClr val="tx1"/>
                </a:solidFill>
                <a:latin typeface="+mn-lt"/>
              </a:rPr>
              <a:t> </a:t>
            </a:r>
            <a:r>
              <a:rPr lang="es-ES" sz="3200" dirty="0" err="1" smtClean="0">
                <a:solidFill>
                  <a:schemeClr val="tx1"/>
                </a:solidFill>
                <a:latin typeface="+mn-lt"/>
              </a:rPr>
              <a:t>aways</a:t>
            </a:r>
            <a:r>
              <a:rPr lang="es-ES" sz="3200" dirty="0" smtClean="0">
                <a:solidFill>
                  <a:schemeClr val="tx1"/>
                </a:solidFill>
                <a:latin typeface="+mn-lt"/>
              </a:rPr>
              <a:t>…</a:t>
            </a:r>
          </a:p>
        </p:txBody>
      </p:sp>
      <p:sp>
        <p:nvSpPr>
          <p:cNvPr id="2" name="Marcador de contenido 1"/>
          <p:cNvSpPr>
            <a:spLocks noGrp="1"/>
          </p:cNvSpPr>
          <p:nvPr>
            <p:ph sz="half" idx="1"/>
          </p:nvPr>
        </p:nvSpPr>
        <p:spPr>
          <a:xfrm>
            <a:off x="683568" y="1103635"/>
            <a:ext cx="8064896" cy="5277693"/>
          </a:xfrm>
        </p:spPr>
        <p:txBody>
          <a:bodyPr>
            <a:normAutofit lnSpcReduction="10000"/>
          </a:bodyPr>
          <a:lstStyle/>
          <a:p>
            <a:r>
              <a:rPr lang="en-US" dirty="0" smtClean="0"/>
              <a:t>Virtual Exchange has great potential for language and intercultural learning …but it’s not a question of matching students and letting them get on with it.</a:t>
            </a:r>
          </a:p>
          <a:p>
            <a:endParaRPr lang="en-US" dirty="0" smtClean="0"/>
          </a:p>
          <a:p>
            <a:r>
              <a:rPr lang="en-US" dirty="0" smtClean="0"/>
              <a:t>Teachers should:</a:t>
            </a:r>
          </a:p>
          <a:p>
            <a:r>
              <a:rPr lang="en-US" dirty="0" smtClean="0"/>
              <a:t>Provide </a:t>
            </a:r>
            <a:r>
              <a:rPr lang="en-US" dirty="0"/>
              <a:t>not only opportunities for interaction but also opportunities to reflect on and learn from the interaction.</a:t>
            </a:r>
          </a:p>
          <a:p>
            <a:endParaRPr lang="en-US" dirty="0" smtClean="0"/>
          </a:p>
          <a:p>
            <a:r>
              <a:rPr lang="en-US" dirty="0" smtClean="0"/>
              <a:t>Consider tasks and exchange set-ups which do not make cultural comparison the primary focus  - and which engage students in acts of </a:t>
            </a:r>
            <a:r>
              <a:rPr lang="en-US" i="1" dirty="0" smtClean="0"/>
              <a:t>collaboration </a:t>
            </a:r>
            <a:r>
              <a:rPr lang="en-US" dirty="0" smtClean="0"/>
              <a:t>with their partners.</a:t>
            </a:r>
          </a:p>
          <a:p>
            <a:endParaRPr lang="en-US" dirty="0" smtClean="0"/>
          </a:p>
          <a:p>
            <a:r>
              <a:rPr lang="en-US" dirty="0" smtClean="0"/>
              <a:t>Make sure that your VE forms part of your course programme and students receive recognition for their work</a:t>
            </a:r>
          </a:p>
          <a:p>
            <a:pPr marL="0" indent="0">
              <a:buNone/>
            </a:pPr>
            <a:endParaRPr lang="es-ES" dirty="0"/>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3530"/>
            <a:ext cx="6598034" cy="714375"/>
          </a:xfrm>
        </p:spPr>
        <p:txBody>
          <a:bodyPr rtlCol="0">
            <a:normAutofit/>
          </a:bodyPr>
          <a:lstStyle/>
          <a:p>
            <a:pPr fontAlgn="auto">
              <a:spcAft>
                <a:spcPts val="0"/>
              </a:spcAft>
              <a:defRPr/>
            </a:pPr>
            <a:r>
              <a:rPr lang="es-ES" dirty="0" err="1" smtClean="0">
                <a:solidFill>
                  <a:schemeClr val="tx1"/>
                </a:solidFill>
              </a:rPr>
              <a:t>Thank</a:t>
            </a:r>
            <a:r>
              <a:rPr lang="es-ES" dirty="0" smtClean="0">
                <a:solidFill>
                  <a:schemeClr val="tx1"/>
                </a:solidFill>
              </a:rPr>
              <a:t> </a:t>
            </a:r>
            <a:r>
              <a:rPr lang="es-ES" dirty="0" err="1" smtClean="0">
                <a:solidFill>
                  <a:schemeClr val="tx1"/>
                </a:solidFill>
              </a:rPr>
              <a:t>you</a:t>
            </a:r>
            <a:r>
              <a:rPr lang="es-ES" dirty="0" smtClean="0">
                <a:solidFill>
                  <a:schemeClr val="tx1"/>
                </a:solidFill>
              </a:rPr>
              <a:t> </a:t>
            </a:r>
            <a:r>
              <a:rPr lang="es-ES" dirty="0" err="1" smtClean="0">
                <a:solidFill>
                  <a:schemeClr val="tx1"/>
                </a:solidFill>
              </a:rPr>
              <a:t>for</a:t>
            </a:r>
            <a:r>
              <a:rPr lang="es-ES" dirty="0" smtClean="0">
                <a:solidFill>
                  <a:schemeClr val="tx1"/>
                </a:solidFill>
              </a:rPr>
              <a:t> </a:t>
            </a:r>
            <a:r>
              <a:rPr lang="es-ES" dirty="0" err="1" smtClean="0">
                <a:solidFill>
                  <a:schemeClr val="tx1"/>
                </a:solidFill>
              </a:rPr>
              <a:t>listening</a:t>
            </a:r>
            <a:r>
              <a:rPr lang="es-ES" dirty="0" smtClean="0">
                <a:solidFill>
                  <a:schemeClr val="tx1"/>
                </a:solidFill>
              </a:rPr>
              <a:t>!</a:t>
            </a:r>
            <a:endParaRPr lang="en-GB" dirty="0">
              <a:solidFill>
                <a:schemeClr val="tx1"/>
              </a:solidFill>
            </a:endParaRPr>
          </a:p>
        </p:txBody>
      </p:sp>
      <p:sp>
        <p:nvSpPr>
          <p:cNvPr id="39939" name="2 Marcador de contenido"/>
          <p:cNvSpPr>
            <a:spLocks noGrp="1"/>
          </p:cNvSpPr>
          <p:nvPr>
            <p:ph sz="half" idx="1"/>
          </p:nvPr>
        </p:nvSpPr>
        <p:spPr>
          <a:xfrm>
            <a:off x="323528" y="4005064"/>
            <a:ext cx="7920880" cy="2564045"/>
          </a:xfrm>
        </p:spPr>
        <p:txBody>
          <a:bodyPr rtlCol="0">
            <a:normAutofit/>
          </a:bodyPr>
          <a:lstStyle/>
          <a:p>
            <a:pPr defTabSz="-13873163" fontAlgn="auto">
              <a:spcAft>
                <a:spcPts val="0"/>
              </a:spcAft>
              <a:buFont typeface="Arial" pitchFamily="34" charset="0"/>
              <a:buChar char="•"/>
              <a:defRPr/>
            </a:pPr>
            <a:r>
              <a:rPr lang="es-ES" dirty="0" err="1" smtClean="0">
                <a:solidFill>
                  <a:schemeClr val="tx1"/>
                </a:solidFill>
                <a:latin typeface="+mj-lt"/>
                <a:cs typeface="Calibri" panose="020F0502020204030204" pitchFamily="34" charset="0"/>
              </a:rPr>
              <a:t>Contact</a:t>
            </a:r>
            <a:r>
              <a:rPr lang="es-ES" dirty="0" smtClean="0">
                <a:solidFill>
                  <a:schemeClr val="tx1"/>
                </a:solidFill>
                <a:latin typeface="+mj-lt"/>
                <a:cs typeface="Calibri" panose="020F0502020204030204" pitchFamily="34" charset="0"/>
              </a:rPr>
              <a:t>: </a:t>
            </a:r>
            <a:r>
              <a:rPr lang="es-ES" dirty="0" smtClean="0">
                <a:solidFill>
                  <a:schemeClr val="tx1"/>
                </a:solidFill>
                <a:latin typeface="+mj-lt"/>
                <a:cs typeface="Calibri" panose="020F0502020204030204" pitchFamily="34" charset="0"/>
                <a:hlinkClick r:id="rId3"/>
              </a:rPr>
              <a:t>robert.odowd@unileon.es</a:t>
            </a:r>
            <a:endParaRPr lang="es-ES" dirty="0">
              <a:solidFill>
                <a:schemeClr val="tx1"/>
              </a:solidFill>
              <a:latin typeface="+mj-lt"/>
              <a:cs typeface="Calibri" panose="020F0502020204030204" pitchFamily="34" charset="0"/>
            </a:endParaRPr>
          </a:p>
          <a:p>
            <a:pPr defTabSz="-13873163" fontAlgn="auto">
              <a:spcAft>
                <a:spcPts val="0"/>
              </a:spcAft>
              <a:buFont typeface="Arial" pitchFamily="34" charset="0"/>
              <a:buChar char="•"/>
              <a:defRPr/>
            </a:pPr>
            <a:r>
              <a:rPr lang="en-US" dirty="0" smtClean="0">
                <a:solidFill>
                  <a:schemeClr val="tx1"/>
                </a:solidFill>
                <a:latin typeface="+mj-lt"/>
                <a:cs typeface="Calibri" panose="020F0502020204030204" pitchFamily="34" charset="0"/>
              </a:rPr>
              <a:t>Publications: </a:t>
            </a:r>
            <a:r>
              <a:rPr lang="en-US" dirty="0">
                <a:solidFill>
                  <a:schemeClr val="tx1"/>
                </a:solidFill>
                <a:latin typeface="+mj-lt"/>
                <a:cs typeface="Calibri" panose="020F0502020204030204" pitchFamily="34" charset="0"/>
                <a:hlinkClick r:id="rId4"/>
              </a:rPr>
              <a:t>http://</a:t>
            </a:r>
            <a:r>
              <a:rPr lang="en-US" dirty="0" smtClean="0">
                <a:solidFill>
                  <a:schemeClr val="tx1"/>
                </a:solidFill>
                <a:latin typeface="+mj-lt"/>
                <a:cs typeface="Calibri" panose="020F0502020204030204" pitchFamily="34" charset="0"/>
                <a:hlinkClick r:id="rId4"/>
              </a:rPr>
              <a:t>unileon.academia.edu/RobertODowd</a:t>
            </a:r>
            <a:endParaRPr lang="en-US" dirty="0" smtClean="0">
              <a:solidFill>
                <a:schemeClr val="tx1"/>
              </a:solidFill>
              <a:latin typeface="+mj-lt"/>
              <a:cs typeface="Calibri" panose="020F0502020204030204" pitchFamily="34" charset="0"/>
            </a:endParaRPr>
          </a:p>
          <a:p>
            <a:pPr defTabSz="-13873163" fontAlgn="auto">
              <a:spcAft>
                <a:spcPts val="0"/>
              </a:spcAft>
              <a:buFont typeface="Arial" pitchFamily="34" charset="0"/>
              <a:buChar char="•"/>
              <a:defRPr/>
            </a:pPr>
            <a:r>
              <a:rPr lang="en-US" dirty="0" smtClean="0">
                <a:solidFill>
                  <a:schemeClr val="tx1"/>
                </a:solidFill>
                <a:latin typeface="+mj-lt"/>
                <a:cs typeface="Calibri" panose="020F0502020204030204" pitchFamily="34" charset="0"/>
              </a:rPr>
              <a:t>Twitter: @</a:t>
            </a:r>
            <a:r>
              <a:rPr lang="en-US" dirty="0" err="1" smtClean="0">
                <a:solidFill>
                  <a:schemeClr val="tx1"/>
                </a:solidFill>
                <a:latin typeface="+mj-lt"/>
                <a:cs typeface="Calibri" panose="020F0502020204030204" pitchFamily="34" charset="0"/>
              </a:rPr>
              <a:t>robodowd</a:t>
            </a:r>
            <a:endParaRPr lang="en-US" dirty="0" smtClean="0">
              <a:solidFill>
                <a:schemeClr val="tx1"/>
              </a:solidFill>
              <a:latin typeface="+mj-lt"/>
              <a:cs typeface="Calibri" panose="020F0502020204030204" pitchFamily="34" charset="0"/>
            </a:endParaRPr>
          </a:p>
          <a:p>
            <a:pPr defTabSz="-13873163" fontAlgn="auto">
              <a:spcAft>
                <a:spcPts val="0"/>
              </a:spcAft>
              <a:buFont typeface="Arial" pitchFamily="34" charset="0"/>
              <a:buChar char="•"/>
              <a:defRPr/>
            </a:pPr>
            <a:endParaRPr lang="en-US" dirty="0" smtClean="0">
              <a:solidFill>
                <a:schemeClr val="tx1"/>
              </a:solidFill>
              <a:latin typeface="+mj-lt"/>
              <a:cs typeface="Calibri" panose="020F0502020204030204" pitchFamily="34"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6" y="1417954"/>
            <a:ext cx="3456384" cy="216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539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lstStyle/>
          <a:p>
            <a:pPr marL="0" indent="0" algn="ctr">
              <a:buNone/>
            </a:pPr>
            <a:endParaRPr lang="es-ES" b="1" i="1" dirty="0">
              <a:solidFill>
                <a:srgbClr val="0070C0"/>
              </a:solidFill>
            </a:endParaRPr>
          </a:p>
          <a:p>
            <a:pPr marL="0" indent="0">
              <a:buNone/>
            </a:pPr>
            <a:r>
              <a:rPr lang="en-IE" b="1" i="1" dirty="0" smtClean="0">
                <a:solidFill>
                  <a:schemeClr val="tx1"/>
                </a:solidFill>
              </a:rPr>
              <a:t>How many of you have already engaged your students in Virtual Exchange projects with students from other cultures?</a:t>
            </a:r>
            <a:endParaRPr lang="es-ES" b="1" dirty="0">
              <a:solidFill>
                <a:schemeClr val="tx1"/>
              </a:solidFill>
            </a:endParaRPr>
          </a:p>
          <a:p>
            <a:pPr marL="0" indent="0" algn="ctr">
              <a:buNone/>
            </a:pPr>
            <a:endParaRPr lang="en-US" b="1" i="1" dirty="0">
              <a:solidFill>
                <a:srgbClr val="0070C0"/>
              </a:solidFill>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492896"/>
            <a:ext cx="4752528" cy="3003975"/>
          </a:xfrm>
          <a:prstGeom prst="rect">
            <a:avLst/>
          </a:prstGeom>
          <a:noFill/>
          <a:ln w="9525">
            <a:solidFill>
              <a:schemeClr val="bg1">
                <a:lumMod val="75000"/>
                <a:lumOff val="25000"/>
                <a:alpha val="46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61011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p:cNvSpPr>
          <p:nvPr>
            <p:ph type="title"/>
          </p:nvPr>
        </p:nvSpPr>
        <p:spPr>
          <a:xfrm>
            <a:off x="395536" y="198368"/>
            <a:ext cx="8579793" cy="704989"/>
          </a:xfrm>
        </p:spPr>
        <p:txBody>
          <a:bodyPr>
            <a:normAutofit/>
          </a:bodyPr>
          <a:lstStyle/>
          <a:p>
            <a:r>
              <a:rPr lang="es-ES" altLang="es-ES" sz="2200" b="1" dirty="0" err="1" smtClean="0">
                <a:solidFill>
                  <a:schemeClr val="tx1"/>
                </a:solidFill>
                <a:latin typeface="+mn-lt"/>
                <a:cs typeface="Arial" charset="0"/>
              </a:rPr>
              <a:t>What</a:t>
            </a:r>
            <a:r>
              <a:rPr lang="es-ES" altLang="es-ES" sz="2200" b="1" dirty="0" smtClean="0">
                <a:solidFill>
                  <a:schemeClr val="tx1"/>
                </a:solidFill>
                <a:latin typeface="+mn-lt"/>
                <a:cs typeface="Arial" charset="0"/>
              </a:rPr>
              <a:t> </a:t>
            </a:r>
            <a:r>
              <a:rPr lang="es-ES" altLang="es-ES" sz="2200" b="1" dirty="0" err="1" smtClean="0">
                <a:solidFill>
                  <a:schemeClr val="tx1"/>
                </a:solidFill>
                <a:latin typeface="+mn-lt"/>
                <a:cs typeface="Arial" charset="0"/>
              </a:rPr>
              <a:t>is</a:t>
            </a:r>
            <a:r>
              <a:rPr lang="es-ES" altLang="es-ES" sz="2200" b="1" dirty="0" smtClean="0">
                <a:solidFill>
                  <a:schemeClr val="tx1"/>
                </a:solidFill>
                <a:latin typeface="+mn-lt"/>
                <a:cs typeface="Arial" charset="0"/>
              </a:rPr>
              <a:t> Virtual Exchange?</a:t>
            </a:r>
            <a:endParaRPr lang="es-ES" altLang="es-ES" sz="2200" b="1" dirty="0">
              <a:solidFill>
                <a:schemeClr val="tx1"/>
              </a:solidFill>
              <a:latin typeface="+mn-lt"/>
              <a:cs typeface="Arial" charset="0"/>
            </a:endParaRPr>
          </a:p>
        </p:txBody>
      </p:sp>
      <p:sp>
        <p:nvSpPr>
          <p:cNvPr id="3" name="2 Marcador de texto"/>
          <p:cNvSpPr>
            <a:spLocks noGrp="1"/>
          </p:cNvSpPr>
          <p:nvPr>
            <p:ph type="body" sz="half" idx="2"/>
          </p:nvPr>
        </p:nvSpPr>
        <p:spPr>
          <a:xfrm>
            <a:off x="532966" y="1023546"/>
            <a:ext cx="8304931" cy="5832647"/>
          </a:xfrm>
        </p:spPr>
        <p:txBody>
          <a:bodyPr>
            <a:normAutofit/>
          </a:bodyPr>
          <a:lstStyle/>
          <a:p>
            <a:pPr>
              <a:lnSpc>
                <a:spcPct val="114000"/>
              </a:lnSpc>
            </a:pPr>
            <a:r>
              <a:rPr lang="en-GB" sz="1800" dirty="0" smtClean="0">
                <a:solidFill>
                  <a:schemeClr val="tx1"/>
                </a:solidFill>
              </a:rPr>
              <a:t>The </a:t>
            </a:r>
            <a:r>
              <a:rPr lang="en-GB" sz="1800" dirty="0">
                <a:solidFill>
                  <a:schemeClr val="tx1"/>
                </a:solidFill>
              </a:rPr>
              <a:t>engagement of groups of students in </a:t>
            </a:r>
            <a:r>
              <a:rPr lang="en-GB" sz="1800" b="1" dirty="0">
                <a:solidFill>
                  <a:schemeClr val="tx1"/>
                </a:solidFill>
              </a:rPr>
              <a:t>online intercultural interaction and </a:t>
            </a:r>
            <a:r>
              <a:rPr lang="en-GB" sz="1800" b="1" dirty="0" smtClean="0">
                <a:solidFill>
                  <a:schemeClr val="tx1"/>
                </a:solidFill>
              </a:rPr>
              <a:t>collaboration</a:t>
            </a:r>
            <a:r>
              <a:rPr lang="en-GB" sz="1800" dirty="0" smtClean="0">
                <a:solidFill>
                  <a:schemeClr val="tx1"/>
                </a:solidFill>
              </a:rPr>
              <a:t>…</a:t>
            </a:r>
          </a:p>
          <a:p>
            <a:pPr>
              <a:lnSpc>
                <a:spcPct val="114000"/>
              </a:lnSpc>
            </a:pPr>
            <a:r>
              <a:rPr lang="en-GB" sz="1800" dirty="0" smtClean="0">
                <a:solidFill>
                  <a:schemeClr val="tx1"/>
                </a:solidFill>
              </a:rPr>
              <a:t>…with </a:t>
            </a:r>
            <a:r>
              <a:rPr lang="en-GB" sz="1800" b="1" dirty="0" smtClean="0">
                <a:solidFill>
                  <a:schemeClr val="tx1"/>
                </a:solidFill>
              </a:rPr>
              <a:t>students</a:t>
            </a:r>
            <a:r>
              <a:rPr lang="en-GB" sz="1800" dirty="0">
                <a:solidFill>
                  <a:schemeClr val="tx1"/>
                </a:solidFill>
              </a:rPr>
              <a:t> </a:t>
            </a:r>
            <a:r>
              <a:rPr lang="en-GB" sz="1800" dirty="0" smtClean="0">
                <a:solidFill>
                  <a:schemeClr val="tx1"/>
                </a:solidFill>
              </a:rPr>
              <a:t>from </a:t>
            </a:r>
            <a:r>
              <a:rPr lang="en-GB" sz="1800" dirty="0">
                <a:solidFill>
                  <a:schemeClr val="tx1"/>
                </a:solidFill>
              </a:rPr>
              <a:t>other cultural contexts</a:t>
            </a:r>
            <a:r>
              <a:rPr lang="en-GB" sz="1800" b="1" dirty="0">
                <a:solidFill>
                  <a:schemeClr val="tx1"/>
                </a:solidFill>
              </a:rPr>
              <a:t> </a:t>
            </a:r>
            <a:r>
              <a:rPr lang="en-GB" sz="1800" dirty="0">
                <a:solidFill>
                  <a:schemeClr val="tx1"/>
                </a:solidFill>
              </a:rPr>
              <a:t>or geographical </a:t>
            </a:r>
            <a:r>
              <a:rPr lang="en-GB" sz="1800" dirty="0" smtClean="0">
                <a:solidFill>
                  <a:schemeClr val="tx1"/>
                </a:solidFill>
              </a:rPr>
              <a:t>locations….</a:t>
            </a:r>
          </a:p>
          <a:p>
            <a:pPr>
              <a:lnSpc>
                <a:spcPct val="114000"/>
              </a:lnSpc>
            </a:pPr>
            <a:r>
              <a:rPr lang="en-US" sz="1800" dirty="0" smtClean="0">
                <a:solidFill>
                  <a:schemeClr val="tx1"/>
                </a:solidFill>
              </a:rPr>
              <a:t>…as an </a:t>
            </a:r>
            <a:r>
              <a:rPr lang="en-US" sz="1800" b="1" dirty="0" smtClean="0">
                <a:solidFill>
                  <a:schemeClr val="tx1"/>
                </a:solidFill>
              </a:rPr>
              <a:t>integrated part </a:t>
            </a:r>
            <a:r>
              <a:rPr lang="en-US" sz="1800" dirty="0" smtClean="0">
                <a:solidFill>
                  <a:schemeClr val="tx1"/>
                </a:solidFill>
              </a:rPr>
              <a:t>of course work….</a:t>
            </a:r>
            <a:endParaRPr lang="en-US" sz="1800" dirty="0">
              <a:solidFill>
                <a:schemeClr val="tx1"/>
              </a:solidFill>
            </a:endParaRPr>
          </a:p>
          <a:p>
            <a:pPr>
              <a:lnSpc>
                <a:spcPct val="114000"/>
              </a:lnSpc>
            </a:pPr>
            <a:r>
              <a:rPr lang="en-GB" sz="1800" dirty="0" smtClean="0">
                <a:solidFill>
                  <a:schemeClr val="tx1"/>
                </a:solidFill>
              </a:rPr>
              <a:t>…and under </a:t>
            </a:r>
            <a:r>
              <a:rPr lang="en-GB" sz="1800" dirty="0">
                <a:solidFill>
                  <a:schemeClr val="tx1"/>
                </a:solidFill>
              </a:rPr>
              <a:t>the guidance of </a:t>
            </a:r>
            <a:r>
              <a:rPr lang="en-GB" sz="1800" b="1" dirty="0">
                <a:solidFill>
                  <a:schemeClr val="tx1"/>
                </a:solidFill>
              </a:rPr>
              <a:t>educators </a:t>
            </a:r>
            <a:r>
              <a:rPr lang="en-GB" sz="1800" dirty="0">
                <a:solidFill>
                  <a:schemeClr val="tx1"/>
                </a:solidFill>
              </a:rPr>
              <a:t>and/or </a:t>
            </a:r>
            <a:r>
              <a:rPr lang="en-GB" sz="1800" b="1" dirty="0">
                <a:solidFill>
                  <a:schemeClr val="tx1"/>
                </a:solidFill>
              </a:rPr>
              <a:t>expert </a:t>
            </a:r>
            <a:r>
              <a:rPr lang="en-GB" sz="1800" b="1" dirty="0" smtClean="0">
                <a:solidFill>
                  <a:schemeClr val="tx1"/>
                </a:solidFill>
              </a:rPr>
              <a:t>facilitators.</a:t>
            </a:r>
            <a:endParaRPr lang="en-GB" altLang="es-ES" sz="1800" b="1" dirty="0">
              <a:solidFill>
                <a:schemeClr val="tx1"/>
              </a:solidFill>
            </a:endParaRPr>
          </a:p>
          <a:p>
            <a:pPr>
              <a:lnSpc>
                <a:spcPct val="90000"/>
              </a:lnSpc>
            </a:pPr>
            <a:endParaRPr lang="en-GB" altLang="es-ES" sz="1800" dirty="0" smtClean="0">
              <a:latin typeface="Arial" charset="0"/>
              <a:cs typeface="Arial" charset="0"/>
            </a:endParaRPr>
          </a:p>
          <a:p>
            <a:pPr>
              <a:lnSpc>
                <a:spcPct val="90000"/>
              </a:lnSpc>
            </a:pPr>
            <a:endParaRPr lang="es-ES" altLang="es-ES" sz="1600" dirty="0" smtClean="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3356992"/>
            <a:ext cx="5678506" cy="31886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3494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29600" cy="5001419"/>
          </a:xfrm>
        </p:spPr>
        <p:txBody>
          <a:bodyPr/>
          <a:lstStyle/>
          <a:p>
            <a:pPr marL="0" indent="0" algn="ctr">
              <a:buNone/>
            </a:pPr>
            <a:endParaRPr lang="es-ES" b="1" i="1" dirty="0">
              <a:solidFill>
                <a:srgbClr val="0070C0"/>
              </a:solidFill>
            </a:endParaRPr>
          </a:p>
          <a:p>
            <a:pPr marL="0" indent="0">
              <a:buNone/>
            </a:pPr>
            <a:r>
              <a:rPr lang="en-IE" b="1" i="1" dirty="0" smtClean="0">
                <a:solidFill>
                  <a:schemeClr val="tx1"/>
                </a:solidFill>
              </a:rPr>
              <a:t>Your thoughts:</a:t>
            </a:r>
          </a:p>
          <a:p>
            <a:pPr marL="0" indent="0">
              <a:buNone/>
            </a:pPr>
            <a:r>
              <a:rPr lang="en-IE" b="1" dirty="0" smtClean="0">
                <a:solidFill>
                  <a:schemeClr val="tx1"/>
                </a:solidFill>
              </a:rPr>
              <a:t>What advantages does Virtual Exchange offer students of foreign languages?</a:t>
            </a:r>
            <a:endParaRPr lang="es-ES" b="1" dirty="0">
              <a:solidFill>
                <a:schemeClr val="tx1"/>
              </a:solidFill>
            </a:endParaRPr>
          </a:p>
          <a:p>
            <a:pPr marL="0" indent="0" algn="ctr">
              <a:buNone/>
            </a:pPr>
            <a:endParaRPr lang="en-US" b="1" i="1" dirty="0">
              <a:solidFill>
                <a:srgbClr val="0070C0"/>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2708920"/>
            <a:ext cx="4840539" cy="32403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94451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84137" y="190207"/>
            <a:ext cx="8424936" cy="707886"/>
          </a:xfrm>
          <a:prstGeom prst="rect">
            <a:avLst/>
          </a:prstGeom>
          <a:noFill/>
        </p:spPr>
        <p:txBody>
          <a:bodyPr wrap="square" rtlCol="0">
            <a:spAutoFit/>
          </a:bodyPr>
          <a:lstStyle/>
          <a:p>
            <a:r>
              <a:rPr lang="en-IE" sz="2000" b="1" dirty="0" smtClean="0">
                <a:latin typeface="Calibri"/>
              </a:rPr>
              <a:t>A qualitative content analysis of 345 </a:t>
            </a:r>
            <a:r>
              <a:rPr lang="en-IE" sz="2000" b="1" dirty="0" smtClean="0">
                <a:latin typeface="Calibri"/>
              </a:rPr>
              <a:t>Spanish students of EFL across 13 Virtual </a:t>
            </a:r>
            <a:r>
              <a:rPr lang="en-IE" sz="2000" b="1" dirty="0" smtClean="0">
                <a:latin typeface="Calibri"/>
              </a:rPr>
              <a:t>Exchanges: Main learning outcomes?</a:t>
            </a:r>
            <a:endParaRPr lang="es-ES" sz="2000" b="1" dirty="0"/>
          </a:p>
        </p:txBody>
      </p:sp>
      <p:sp>
        <p:nvSpPr>
          <p:cNvPr id="2" name="CuadroTexto 1"/>
          <p:cNvSpPr txBox="1"/>
          <p:nvPr/>
        </p:nvSpPr>
        <p:spPr>
          <a:xfrm>
            <a:off x="179512" y="1234375"/>
            <a:ext cx="3330502" cy="707886"/>
          </a:xfrm>
          <a:prstGeom prst="rect">
            <a:avLst/>
          </a:prstGeom>
          <a:noFill/>
        </p:spPr>
        <p:txBody>
          <a:bodyPr wrap="square" rtlCol="0">
            <a:spAutoFit/>
          </a:bodyPr>
          <a:lstStyle/>
          <a:p>
            <a:pPr marL="342900" indent="-342900">
              <a:buFont typeface="Arial" panose="020B0604020202020204" pitchFamily="34" charset="0"/>
              <a:buChar char="•"/>
            </a:pPr>
            <a:r>
              <a:rPr lang="en-IE" sz="2000" dirty="0" smtClean="0"/>
              <a:t>Increased confidence in using the L2 with peers</a:t>
            </a:r>
          </a:p>
        </p:txBody>
      </p:sp>
      <p:pic>
        <p:nvPicPr>
          <p:cNvPr id="3" name="Imagen 2"/>
          <p:cNvPicPr>
            <a:picLocks noChangeAspect="1"/>
          </p:cNvPicPr>
          <p:nvPr/>
        </p:nvPicPr>
        <p:blipFill>
          <a:blip r:embed="rId2"/>
          <a:stretch>
            <a:fillRect/>
          </a:stretch>
        </p:blipFill>
        <p:spPr>
          <a:xfrm>
            <a:off x="3941798" y="1169490"/>
            <a:ext cx="4867275" cy="1971675"/>
          </a:xfrm>
          <a:prstGeom prst="rect">
            <a:avLst/>
          </a:prstGeom>
        </p:spPr>
      </p:pic>
      <p:sp>
        <p:nvSpPr>
          <p:cNvPr id="4" name="Rectángulo 3"/>
          <p:cNvSpPr/>
          <p:nvPr/>
        </p:nvSpPr>
        <p:spPr>
          <a:xfrm>
            <a:off x="179512" y="2765591"/>
            <a:ext cx="4150498" cy="646331"/>
          </a:xfrm>
          <a:prstGeom prst="rect">
            <a:avLst/>
          </a:prstGeom>
        </p:spPr>
        <p:txBody>
          <a:bodyPr wrap="square">
            <a:spAutoFit/>
          </a:bodyPr>
          <a:lstStyle/>
          <a:p>
            <a:pPr marL="285750" indent="-285750">
              <a:buFont typeface="Arial" panose="020B0604020202020204" pitchFamily="34" charset="0"/>
              <a:buChar char="•"/>
            </a:pPr>
            <a:r>
              <a:rPr lang="en-IE" dirty="0"/>
              <a:t>Nuanced ‘insider’ perspective on cultural </a:t>
            </a:r>
            <a:r>
              <a:rPr lang="en-IE" dirty="0" smtClean="0"/>
              <a:t>information</a:t>
            </a:r>
            <a:endParaRPr lang="en-IE" dirty="0"/>
          </a:p>
        </p:txBody>
      </p:sp>
      <p:sp>
        <p:nvSpPr>
          <p:cNvPr id="6" name="CuadroTexto 5"/>
          <p:cNvSpPr txBox="1"/>
          <p:nvPr/>
        </p:nvSpPr>
        <p:spPr>
          <a:xfrm>
            <a:off x="1733569" y="5525029"/>
            <a:ext cx="7128793" cy="1200329"/>
          </a:xfrm>
          <a:prstGeom prst="rect">
            <a:avLst/>
          </a:prstGeom>
          <a:solidFill>
            <a:schemeClr val="accent6"/>
          </a:solidFill>
        </p:spPr>
        <p:txBody>
          <a:bodyPr wrap="square" rtlCol="0">
            <a:spAutoFit/>
          </a:bodyPr>
          <a:lstStyle/>
          <a:p>
            <a:r>
              <a:rPr lang="en-IE" dirty="0"/>
              <a:t>“When I heard from [my partner] the treatment the immigrants received in Austria and I compared with immigration politics in Spain, I felt really disappointed. Spain does not seem to value the entrance of immigrants in its borders unless they have money to spend.”</a:t>
            </a:r>
          </a:p>
        </p:txBody>
      </p:sp>
      <p:sp>
        <p:nvSpPr>
          <p:cNvPr id="7" name="CuadroTexto 6"/>
          <p:cNvSpPr txBox="1"/>
          <p:nvPr/>
        </p:nvSpPr>
        <p:spPr>
          <a:xfrm>
            <a:off x="384136" y="3426699"/>
            <a:ext cx="8508343" cy="1200329"/>
          </a:xfrm>
          <a:prstGeom prst="rect">
            <a:avLst/>
          </a:prstGeom>
          <a:solidFill>
            <a:schemeClr val="accent6"/>
          </a:solidFill>
        </p:spPr>
        <p:txBody>
          <a:bodyPr wrap="square" rtlCol="0">
            <a:spAutoFit/>
          </a:bodyPr>
          <a:lstStyle/>
          <a:p>
            <a:r>
              <a:rPr lang="en-IE" dirty="0" smtClean="0"/>
              <a:t>“My partner’s </a:t>
            </a:r>
            <a:r>
              <a:rPr lang="en-IE" dirty="0"/>
              <a:t>family had to emigrate from Ireland and </a:t>
            </a:r>
            <a:r>
              <a:rPr lang="en-IE" dirty="0" smtClean="0"/>
              <a:t>Germany. Her </a:t>
            </a:r>
            <a:r>
              <a:rPr lang="en-IE" dirty="0"/>
              <a:t>mother arrived to the USA during the Second World War but her father´s family had been in the USA since XIX century. </a:t>
            </a:r>
            <a:r>
              <a:rPr lang="en-IE" dirty="0" smtClean="0"/>
              <a:t>…at </a:t>
            </a:r>
            <a:r>
              <a:rPr lang="en-IE" dirty="0"/>
              <a:t>the beginning it wasn´t easy, as she knows their family arrived to America by boat, suffering famine, storms and diseases.”</a:t>
            </a:r>
          </a:p>
        </p:txBody>
      </p:sp>
      <p:sp>
        <p:nvSpPr>
          <p:cNvPr id="9" name="Rectángulo 8"/>
          <p:cNvSpPr/>
          <p:nvPr/>
        </p:nvSpPr>
        <p:spPr>
          <a:xfrm>
            <a:off x="179512" y="4684857"/>
            <a:ext cx="4150498" cy="646331"/>
          </a:xfrm>
          <a:prstGeom prst="rect">
            <a:avLst/>
          </a:prstGeom>
        </p:spPr>
        <p:txBody>
          <a:bodyPr wrap="square">
            <a:spAutoFit/>
          </a:bodyPr>
          <a:lstStyle/>
          <a:p>
            <a:pPr marL="285750" indent="-285750">
              <a:buFont typeface="Arial" panose="020B0604020202020204" pitchFamily="34" charset="0"/>
              <a:buChar char="•"/>
            </a:pPr>
            <a:r>
              <a:rPr lang="en-IE" dirty="0" smtClean="0"/>
              <a:t>A more critical stance on the students’ home culture</a:t>
            </a:r>
            <a:endParaRPr lang="en-IE" dirty="0"/>
          </a:p>
        </p:txBody>
      </p:sp>
    </p:spTree>
    <p:extLst>
      <p:ext uri="{BB962C8B-B14F-4D97-AF65-F5344CB8AC3E}">
        <p14:creationId xmlns:p14="http://schemas.microsoft.com/office/powerpoint/2010/main" val="174539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700808"/>
            <a:ext cx="8075240" cy="3888432"/>
          </a:xfrm>
          <a:solidFill>
            <a:schemeClr val="accent6"/>
          </a:solidFill>
          <a:ln/>
        </p:spPr>
        <p:style>
          <a:lnRef idx="3">
            <a:schemeClr val="lt1"/>
          </a:lnRef>
          <a:fillRef idx="1">
            <a:schemeClr val="accent2"/>
          </a:fillRef>
          <a:effectRef idx="1">
            <a:schemeClr val="accent2"/>
          </a:effectRef>
          <a:fontRef idx="minor">
            <a:schemeClr val="lt1"/>
          </a:fontRef>
        </p:style>
        <p:txBody>
          <a:bodyPr>
            <a:normAutofit/>
          </a:bodyPr>
          <a:lstStyle/>
          <a:p>
            <a:pPr lvl="0" fontAlgn="auto">
              <a:spcAft>
                <a:spcPts val="0"/>
              </a:spcAft>
              <a:buFont typeface="Arial" pitchFamily="34" charset="0"/>
              <a:buChar char="•"/>
              <a:defRPr/>
            </a:pPr>
            <a:r>
              <a:rPr lang="en-GB" sz="1800" dirty="0" smtClean="0">
                <a:solidFill>
                  <a:schemeClr val="bg1"/>
                </a:solidFill>
                <a:latin typeface="Arial Narrow" panose="020B0606020202030204" pitchFamily="34" charset="0"/>
              </a:rPr>
              <a:t>Hello</a:t>
            </a:r>
            <a:r>
              <a:rPr lang="en-GB" sz="1800" dirty="0">
                <a:solidFill>
                  <a:schemeClr val="bg1"/>
                </a:solidFill>
                <a:latin typeface="Arial Narrow" panose="020B0606020202030204" pitchFamily="34" charset="0"/>
              </a:rPr>
              <a:t>, how are you? I study English and history </a:t>
            </a:r>
            <a:r>
              <a:rPr lang="en-GB" sz="1800" dirty="0" smtClean="0">
                <a:solidFill>
                  <a:schemeClr val="bg1"/>
                </a:solidFill>
                <a:latin typeface="Arial Narrow" panose="020B0606020202030204" pitchFamily="34" charset="0"/>
              </a:rPr>
              <a:t>and </a:t>
            </a:r>
            <a:r>
              <a:rPr lang="en-GB" sz="1800" dirty="0">
                <a:solidFill>
                  <a:schemeClr val="bg1"/>
                </a:solidFill>
                <a:latin typeface="Arial Narrow" panose="020B0606020202030204" pitchFamily="34" charset="0"/>
              </a:rPr>
              <a:t>I want to become a teacher. This term we do some cultural studies concerning Ireland and I very interested in it because I </a:t>
            </a:r>
            <a:r>
              <a:rPr lang="en-GB" sz="1800" dirty="0" smtClean="0">
                <a:solidFill>
                  <a:schemeClr val="bg1"/>
                </a:solidFill>
                <a:latin typeface="Arial Narrow" panose="020B0606020202030204" pitchFamily="34" charset="0"/>
              </a:rPr>
              <a:t>actually </a:t>
            </a:r>
            <a:r>
              <a:rPr lang="en-GB" sz="1800" dirty="0">
                <a:solidFill>
                  <a:schemeClr val="bg1"/>
                </a:solidFill>
                <a:latin typeface="Arial Narrow" panose="020B0606020202030204" pitchFamily="34" charset="0"/>
              </a:rPr>
              <a:t>do not know much about it. </a:t>
            </a:r>
          </a:p>
          <a:p>
            <a:pPr lvl="0" fontAlgn="auto">
              <a:spcAft>
                <a:spcPts val="0"/>
              </a:spcAft>
              <a:buFont typeface="Arial" pitchFamily="34" charset="0"/>
              <a:buChar char="•"/>
              <a:defRPr/>
            </a:pPr>
            <a:r>
              <a:rPr lang="en-GB" sz="1800" dirty="0" smtClean="0">
                <a:solidFill>
                  <a:schemeClr val="bg1"/>
                </a:solidFill>
                <a:latin typeface="Arial Narrow" panose="020B0606020202030204" pitchFamily="34" charset="0"/>
              </a:rPr>
              <a:t>Now </a:t>
            </a:r>
            <a:r>
              <a:rPr lang="en-GB" sz="1800" dirty="0">
                <a:solidFill>
                  <a:schemeClr val="bg1"/>
                </a:solidFill>
                <a:latin typeface="Arial Narrow" panose="020B0606020202030204" pitchFamily="34" charset="0"/>
              </a:rPr>
              <a:t>I would like to ask you some questions.</a:t>
            </a:r>
            <a:br>
              <a:rPr lang="en-GB" sz="1800" dirty="0">
                <a:solidFill>
                  <a:schemeClr val="bg1"/>
                </a:solidFill>
                <a:latin typeface="Arial Narrow" panose="020B0606020202030204" pitchFamily="34" charset="0"/>
              </a:rPr>
            </a:br>
            <a:r>
              <a:rPr lang="en-GB" sz="1800" dirty="0">
                <a:solidFill>
                  <a:schemeClr val="bg1"/>
                </a:solidFill>
                <a:latin typeface="Arial Narrow" panose="020B0606020202030204" pitchFamily="34" charset="0"/>
              </a:rPr>
              <a:t>Do you live in Northern or in Southern </a:t>
            </a:r>
            <a:r>
              <a:rPr lang="en-GB" sz="1800" dirty="0" smtClean="0">
                <a:solidFill>
                  <a:schemeClr val="bg1"/>
                </a:solidFill>
                <a:latin typeface="Arial Narrow" panose="020B0606020202030204" pitchFamily="34" charset="0"/>
              </a:rPr>
              <a:t>Ireland? How </a:t>
            </a:r>
            <a:r>
              <a:rPr lang="en-GB" sz="1800" dirty="0">
                <a:solidFill>
                  <a:schemeClr val="bg1"/>
                </a:solidFill>
                <a:latin typeface="Arial Narrow" panose="020B0606020202030204" pitchFamily="34" charset="0"/>
              </a:rPr>
              <a:t>many people live in your town? Are you a Catholic or a Protestant</a:t>
            </a:r>
            <a:r>
              <a:rPr lang="en-GB" sz="1800" dirty="0" smtClean="0">
                <a:solidFill>
                  <a:schemeClr val="bg1"/>
                </a:solidFill>
                <a:latin typeface="Arial Narrow" panose="020B0606020202030204" pitchFamily="34" charset="0"/>
              </a:rPr>
              <a:t>? I </a:t>
            </a:r>
            <a:r>
              <a:rPr lang="en-GB" sz="1800" dirty="0">
                <a:solidFill>
                  <a:schemeClr val="bg1"/>
                </a:solidFill>
                <a:latin typeface="Arial Narrow" panose="020B0606020202030204" pitchFamily="34" charset="0"/>
              </a:rPr>
              <a:t>have heard that regular churchgoing declines more and more in your country-is it </a:t>
            </a:r>
            <a:r>
              <a:rPr lang="en-GB" sz="1800" dirty="0" smtClean="0">
                <a:solidFill>
                  <a:schemeClr val="bg1"/>
                </a:solidFill>
                <a:latin typeface="Arial Narrow" panose="020B0606020202030204" pitchFamily="34" charset="0"/>
              </a:rPr>
              <a:t>true?</a:t>
            </a:r>
          </a:p>
          <a:p>
            <a:pPr lvl="0" fontAlgn="auto">
              <a:spcAft>
                <a:spcPts val="0"/>
              </a:spcAft>
              <a:buFont typeface="Arial" pitchFamily="34" charset="0"/>
              <a:buChar char="•"/>
              <a:defRPr/>
            </a:pPr>
            <a:r>
              <a:rPr lang="en-GB" sz="1800" dirty="0" smtClean="0">
                <a:solidFill>
                  <a:schemeClr val="bg1"/>
                </a:solidFill>
                <a:latin typeface="Arial Narrow" panose="020B0606020202030204" pitchFamily="34" charset="0"/>
              </a:rPr>
              <a:t>What </a:t>
            </a:r>
            <a:r>
              <a:rPr lang="en-GB" sz="1800" dirty="0">
                <a:solidFill>
                  <a:schemeClr val="bg1"/>
                </a:solidFill>
                <a:latin typeface="Arial Narrow" panose="020B0606020202030204" pitchFamily="34" charset="0"/>
              </a:rPr>
              <a:t>are you doing in your free time? Do you often go to pubs? What do you think about Germans? Irish people have the reputation of being very indirect and polite in their speaking style. I have read that there was an enormous economic change in </a:t>
            </a:r>
            <a:r>
              <a:rPr lang="en-GB" sz="1800" dirty="0" smtClean="0">
                <a:solidFill>
                  <a:schemeClr val="bg1"/>
                </a:solidFill>
                <a:latin typeface="Arial Narrow" panose="020B0606020202030204" pitchFamily="34" charset="0"/>
              </a:rPr>
              <a:t>Ireland.</a:t>
            </a:r>
          </a:p>
          <a:p>
            <a:pPr lvl="0" fontAlgn="auto">
              <a:spcAft>
                <a:spcPts val="0"/>
              </a:spcAft>
              <a:buFont typeface="Arial" pitchFamily="34" charset="0"/>
              <a:buChar char="•"/>
              <a:defRPr/>
            </a:pPr>
            <a:r>
              <a:rPr lang="en-GB" sz="1800" dirty="0" smtClean="0">
                <a:solidFill>
                  <a:schemeClr val="bg1"/>
                </a:solidFill>
                <a:latin typeface="Arial Narrow" panose="020B0606020202030204" pitchFamily="34" charset="0"/>
              </a:rPr>
              <a:t>How </a:t>
            </a:r>
            <a:r>
              <a:rPr lang="en-GB" sz="1800" dirty="0">
                <a:solidFill>
                  <a:schemeClr val="bg1"/>
                </a:solidFill>
                <a:latin typeface="Arial Narrow" panose="020B0606020202030204" pitchFamily="34" charset="0"/>
              </a:rPr>
              <a:t>have you or your parents experienced the social and economic change in the past 20 years? </a:t>
            </a:r>
          </a:p>
          <a:p>
            <a:pPr lvl="0" fontAlgn="auto">
              <a:spcAft>
                <a:spcPts val="0"/>
              </a:spcAft>
              <a:buFont typeface="Arial" pitchFamily="34" charset="0"/>
              <a:buChar char="•"/>
              <a:defRPr/>
            </a:pPr>
            <a:r>
              <a:rPr lang="en-GB" sz="1800" dirty="0" smtClean="0">
                <a:solidFill>
                  <a:schemeClr val="bg1"/>
                </a:solidFill>
                <a:latin typeface="Arial Narrow" panose="020B0606020202030204" pitchFamily="34" charset="0"/>
              </a:rPr>
              <a:t>That's </a:t>
            </a:r>
            <a:r>
              <a:rPr lang="en-GB" sz="1800" dirty="0">
                <a:solidFill>
                  <a:schemeClr val="bg1"/>
                </a:solidFill>
                <a:latin typeface="Arial Narrow" panose="020B0606020202030204" pitchFamily="34" charset="0"/>
              </a:rPr>
              <a:t>all for now. I am looking forward to hearing from you!</a:t>
            </a:r>
            <a:endParaRPr lang="es-ES" sz="1800" dirty="0">
              <a:solidFill>
                <a:schemeClr val="bg1"/>
              </a:solidFill>
              <a:latin typeface="Arial Narrow" panose="020B0606020202030204" pitchFamily="34" charset="0"/>
            </a:endParaRPr>
          </a:p>
          <a:p>
            <a:endParaRPr lang="es-ES" sz="1600" dirty="0"/>
          </a:p>
        </p:txBody>
      </p:sp>
      <p:sp>
        <p:nvSpPr>
          <p:cNvPr id="4" name="CuadroTexto 3"/>
          <p:cNvSpPr txBox="1"/>
          <p:nvPr/>
        </p:nvSpPr>
        <p:spPr>
          <a:xfrm>
            <a:off x="755576" y="692696"/>
            <a:ext cx="7612320" cy="830997"/>
          </a:xfrm>
          <a:prstGeom prst="rect">
            <a:avLst/>
          </a:prstGeom>
          <a:noFill/>
        </p:spPr>
        <p:txBody>
          <a:bodyPr wrap="square" rtlCol="0">
            <a:spAutoFit/>
          </a:bodyPr>
          <a:lstStyle/>
          <a:p>
            <a:r>
              <a:rPr lang="es-ES" sz="2400" dirty="0" err="1" smtClean="0">
                <a:latin typeface="Calibri" panose="020F0502020204030204" pitchFamily="34" charset="0"/>
                <a:cs typeface="Calibri" panose="020F0502020204030204" pitchFamily="34" charset="0"/>
              </a:rPr>
              <a:t>But</a:t>
            </a:r>
            <a:r>
              <a:rPr lang="es-ES" sz="2400" dirty="0">
                <a:latin typeface="Calibri" panose="020F0502020204030204" pitchFamily="34" charset="0"/>
                <a:cs typeface="Calibri" panose="020F0502020204030204" pitchFamily="34" charset="0"/>
              </a:rPr>
              <a:t> </a:t>
            </a:r>
            <a:r>
              <a:rPr lang="es-ES" sz="2400" dirty="0" err="1" smtClean="0">
                <a:latin typeface="Calibri" panose="020F0502020204030204" pitchFamily="34" charset="0"/>
                <a:cs typeface="Calibri" panose="020F0502020204030204" pitchFamily="34" charset="0"/>
              </a:rPr>
              <a:t>what</a:t>
            </a:r>
            <a:r>
              <a:rPr lang="es-ES" sz="2400" dirty="0" smtClean="0">
                <a:latin typeface="Calibri" panose="020F0502020204030204" pitchFamily="34" charset="0"/>
                <a:cs typeface="Calibri" panose="020F0502020204030204" pitchFamily="34" charset="0"/>
              </a:rPr>
              <a:t> do </a:t>
            </a:r>
            <a:r>
              <a:rPr lang="es-ES" sz="2400" dirty="0" err="1" smtClean="0">
                <a:latin typeface="Calibri" panose="020F0502020204030204" pitchFamily="34" charset="0"/>
                <a:cs typeface="Calibri" panose="020F0502020204030204" pitchFamily="34" charset="0"/>
              </a:rPr>
              <a:t>you</a:t>
            </a:r>
            <a:r>
              <a:rPr lang="es-ES" sz="2400" dirty="0" smtClean="0">
                <a:latin typeface="Calibri" panose="020F0502020204030204" pitchFamily="34" charset="0"/>
                <a:cs typeface="Calibri" panose="020F0502020204030204" pitchFamily="34" charset="0"/>
              </a:rPr>
              <a:t> </a:t>
            </a:r>
            <a:r>
              <a:rPr lang="es-ES" sz="2400" dirty="0" err="1" smtClean="0">
                <a:latin typeface="Calibri" panose="020F0502020204030204" pitchFamily="34" charset="0"/>
                <a:cs typeface="Calibri" panose="020F0502020204030204" pitchFamily="34" charset="0"/>
              </a:rPr>
              <a:t>think</a:t>
            </a:r>
            <a:r>
              <a:rPr lang="es-ES" sz="2400" dirty="0" smtClean="0">
                <a:latin typeface="Calibri" panose="020F0502020204030204" pitchFamily="34" charset="0"/>
                <a:cs typeface="Calibri" panose="020F0502020204030204" pitchFamily="34" charset="0"/>
              </a:rPr>
              <a:t> of </a:t>
            </a:r>
            <a:r>
              <a:rPr lang="es-ES" sz="2400" dirty="0" err="1" smtClean="0">
                <a:latin typeface="Calibri" panose="020F0502020204030204" pitchFamily="34" charset="0"/>
                <a:cs typeface="Calibri" panose="020F0502020204030204" pitchFamily="34" charset="0"/>
              </a:rPr>
              <a:t>this</a:t>
            </a:r>
            <a:r>
              <a:rPr lang="es-ES" sz="2400" dirty="0" smtClean="0">
                <a:latin typeface="Calibri" panose="020F0502020204030204" pitchFamily="34" charset="0"/>
                <a:cs typeface="Calibri" panose="020F0502020204030204" pitchFamily="34" charset="0"/>
              </a:rPr>
              <a:t> </a:t>
            </a:r>
            <a:r>
              <a:rPr lang="es-ES" sz="2400" dirty="0" err="1" smtClean="0">
                <a:latin typeface="Calibri" panose="020F0502020204030204" pitchFamily="34" charset="0"/>
                <a:cs typeface="Calibri" panose="020F0502020204030204" pitchFamily="34" charset="0"/>
              </a:rPr>
              <a:t>first</a:t>
            </a:r>
            <a:r>
              <a:rPr lang="es-ES" sz="2400" dirty="0" smtClean="0">
                <a:latin typeface="Calibri" panose="020F0502020204030204" pitchFamily="34" charset="0"/>
                <a:cs typeface="Calibri" panose="020F0502020204030204" pitchFamily="34" charset="0"/>
              </a:rPr>
              <a:t> </a:t>
            </a:r>
            <a:r>
              <a:rPr lang="es-ES" sz="2400" dirty="0" err="1" smtClean="0">
                <a:latin typeface="Calibri" panose="020F0502020204030204" pitchFamily="34" charset="0"/>
                <a:cs typeface="Calibri" panose="020F0502020204030204" pitchFamily="34" charset="0"/>
              </a:rPr>
              <a:t>message</a:t>
            </a:r>
            <a:r>
              <a:rPr lang="es-ES" sz="2400" dirty="0" smtClean="0">
                <a:latin typeface="Calibri" panose="020F0502020204030204" pitchFamily="34" charset="0"/>
                <a:cs typeface="Calibri" panose="020F0502020204030204" pitchFamily="34" charset="0"/>
              </a:rPr>
              <a:t> </a:t>
            </a:r>
            <a:r>
              <a:rPr lang="es-ES" sz="2400" dirty="0" err="1" smtClean="0">
                <a:latin typeface="Calibri" panose="020F0502020204030204" pitchFamily="34" charset="0"/>
                <a:cs typeface="Calibri" panose="020F0502020204030204" pitchFamily="34" charset="0"/>
              </a:rPr>
              <a:t>from</a:t>
            </a:r>
            <a:r>
              <a:rPr lang="es-ES" sz="2400" dirty="0" smtClean="0">
                <a:latin typeface="Calibri" panose="020F0502020204030204" pitchFamily="34" charset="0"/>
                <a:cs typeface="Calibri" panose="020F0502020204030204" pitchFamily="34" charset="0"/>
              </a:rPr>
              <a:t> a </a:t>
            </a:r>
            <a:r>
              <a:rPr lang="es-ES" sz="2400" dirty="0" err="1" smtClean="0">
                <a:latin typeface="Calibri" panose="020F0502020204030204" pitchFamily="34" charset="0"/>
                <a:cs typeface="Calibri" panose="020F0502020204030204" pitchFamily="34" charset="0"/>
              </a:rPr>
              <a:t>student</a:t>
            </a:r>
            <a:r>
              <a:rPr lang="es-ES" sz="2400" dirty="0" smtClean="0">
                <a:latin typeface="Calibri" panose="020F0502020204030204" pitchFamily="34" charset="0"/>
                <a:cs typeface="Calibri" panose="020F0502020204030204" pitchFamily="34" charset="0"/>
              </a:rPr>
              <a:t> in </a:t>
            </a:r>
            <a:r>
              <a:rPr lang="es-ES" sz="2400" dirty="0" err="1" smtClean="0">
                <a:latin typeface="Calibri" panose="020F0502020204030204" pitchFamily="34" charset="0"/>
                <a:cs typeface="Calibri" panose="020F0502020204030204" pitchFamily="34" charset="0"/>
              </a:rPr>
              <a:t>Germany</a:t>
            </a:r>
            <a:r>
              <a:rPr lang="es-ES" sz="2400" dirty="0" smtClean="0">
                <a:latin typeface="Calibri" panose="020F0502020204030204" pitchFamily="34" charset="0"/>
                <a:cs typeface="Calibri" panose="020F0502020204030204" pitchFamily="34" charset="0"/>
              </a:rPr>
              <a:t> to </a:t>
            </a:r>
            <a:r>
              <a:rPr lang="es-ES" sz="2400" dirty="0" err="1" smtClean="0">
                <a:latin typeface="Calibri" panose="020F0502020204030204" pitchFamily="34" charset="0"/>
                <a:cs typeface="Calibri" panose="020F0502020204030204" pitchFamily="34" charset="0"/>
              </a:rPr>
              <a:t>her</a:t>
            </a:r>
            <a:r>
              <a:rPr lang="es-ES" sz="2400" dirty="0" smtClean="0">
                <a:latin typeface="Calibri" panose="020F0502020204030204" pitchFamily="34" charset="0"/>
                <a:cs typeface="Calibri" panose="020F0502020204030204" pitchFamily="34" charset="0"/>
              </a:rPr>
              <a:t> new </a:t>
            </a:r>
            <a:r>
              <a:rPr lang="es-ES" sz="2400" dirty="0" err="1" smtClean="0">
                <a:latin typeface="Calibri" panose="020F0502020204030204" pitchFamily="34" charset="0"/>
                <a:cs typeface="Calibri" panose="020F0502020204030204" pitchFamily="34" charset="0"/>
              </a:rPr>
              <a:t>partner</a:t>
            </a:r>
            <a:r>
              <a:rPr lang="es-ES" sz="2400" dirty="0" smtClean="0">
                <a:latin typeface="Calibri" panose="020F0502020204030204" pitchFamily="34" charset="0"/>
                <a:cs typeface="Calibri" panose="020F0502020204030204" pitchFamily="34" charset="0"/>
              </a:rPr>
              <a:t> in </a:t>
            </a:r>
            <a:r>
              <a:rPr lang="es-ES" sz="2400" dirty="0" err="1" smtClean="0">
                <a:latin typeface="Calibri" panose="020F0502020204030204" pitchFamily="34" charset="0"/>
                <a:cs typeface="Calibri" panose="020F0502020204030204" pitchFamily="34" charset="0"/>
              </a:rPr>
              <a:t>Ireland</a:t>
            </a:r>
            <a:r>
              <a:rPr lang="es-ES" sz="2400" dirty="0" smtClean="0">
                <a:latin typeface="Calibri" panose="020F0502020204030204" pitchFamily="34" charset="0"/>
                <a:cs typeface="Calibri" panose="020F0502020204030204" pitchFamily="34" charset="0"/>
              </a:rPr>
              <a:t>?</a:t>
            </a:r>
            <a:endParaRPr lang="es-E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630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669" y="188640"/>
            <a:ext cx="8733819" cy="950178"/>
          </a:xfrm>
        </p:spPr>
        <p:txBody>
          <a:bodyPr>
            <a:noAutofit/>
          </a:bodyPr>
          <a:lstStyle/>
          <a:p>
            <a:r>
              <a:rPr lang="es-ES" sz="2400" b="1" dirty="0" smtClean="0"/>
              <a:t>Intercultural </a:t>
            </a:r>
            <a:r>
              <a:rPr lang="es-ES" sz="2400" b="1" dirty="0" err="1"/>
              <a:t>challenges</a:t>
            </a:r>
            <a:r>
              <a:rPr lang="es-ES" sz="2400" b="1" dirty="0"/>
              <a:t> in </a:t>
            </a:r>
            <a:r>
              <a:rPr lang="es-ES" sz="2400" b="1" dirty="0" err="1" smtClean="0"/>
              <a:t>an</a:t>
            </a:r>
            <a:r>
              <a:rPr lang="es-ES" sz="2400" b="1" dirty="0" smtClean="0"/>
              <a:t> </a:t>
            </a:r>
            <a:r>
              <a:rPr lang="es-ES" sz="2400" b="1" dirty="0" err="1" smtClean="0"/>
              <a:t>Israeli-Spanish-Swedish</a:t>
            </a:r>
            <a:r>
              <a:rPr lang="es-ES" sz="2400" b="1" dirty="0" smtClean="0"/>
              <a:t> Virtual Exchange: </a:t>
            </a:r>
            <a:endParaRPr lang="es-ES" sz="2400" b="1" dirty="0"/>
          </a:p>
        </p:txBody>
      </p:sp>
      <p:sp>
        <p:nvSpPr>
          <p:cNvPr id="3" name="Marcador de contenido 2"/>
          <p:cNvSpPr>
            <a:spLocks noGrp="1"/>
          </p:cNvSpPr>
          <p:nvPr>
            <p:ph sz="half" idx="1"/>
          </p:nvPr>
        </p:nvSpPr>
        <p:spPr>
          <a:xfrm>
            <a:off x="343628" y="4149080"/>
            <a:ext cx="8404836" cy="2232248"/>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marL="0" indent="0">
              <a:buNone/>
            </a:pPr>
            <a:r>
              <a:rPr lang="en-IE" sz="2200" dirty="0">
                <a:solidFill>
                  <a:schemeClr val="tx1"/>
                </a:solidFill>
              </a:rPr>
              <a:t>“One evening, a member of one of the other classes closed out an interaction with one of my students on </a:t>
            </a:r>
            <a:r>
              <a:rPr lang="en-IE" sz="2200" dirty="0" err="1">
                <a:solidFill>
                  <a:schemeClr val="tx1"/>
                </a:solidFill>
              </a:rPr>
              <a:t>whatsapp</a:t>
            </a:r>
            <a:r>
              <a:rPr lang="en-IE" sz="2200" dirty="0">
                <a:solidFill>
                  <a:schemeClr val="tx1"/>
                </a:solidFill>
              </a:rPr>
              <a:t> with </a:t>
            </a:r>
            <a:r>
              <a:rPr lang="en-IE" sz="2200" b="1" dirty="0">
                <a:solidFill>
                  <a:schemeClr val="tx1"/>
                </a:solidFill>
              </a:rPr>
              <a:t>a kiss emoji</a:t>
            </a:r>
            <a:r>
              <a:rPr lang="en-IE" sz="2200" dirty="0">
                <a:solidFill>
                  <a:schemeClr val="tx1"/>
                </a:solidFill>
              </a:rPr>
              <a:t>.  Suddenly my student was stressed because she was faced with a difficult dilemma. Did she have to kiss her back?  My student says she only sends kisses to close friends, but this was a group member and this </a:t>
            </a:r>
            <a:r>
              <a:rPr lang="en-IE" sz="2200" dirty="0" err="1">
                <a:solidFill>
                  <a:schemeClr val="tx1"/>
                </a:solidFill>
              </a:rPr>
              <a:t>whatsapp</a:t>
            </a:r>
            <a:r>
              <a:rPr lang="en-IE" sz="2200" dirty="0">
                <a:solidFill>
                  <a:schemeClr val="tx1"/>
                </a:solidFill>
              </a:rPr>
              <a:t> chat was more professional. However, if she didn't send a kiss back, what other emoji could she send</a:t>
            </a:r>
            <a:r>
              <a:rPr lang="en-IE" sz="2200" dirty="0" smtClean="0">
                <a:solidFill>
                  <a:schemeClr val="tx1"/>
                </a:solidFill>
              </a:rPr>
              <a:t>?”</a:t>
            </a:r>
            <a:endParaRPr lang="es-ES" sz="2200" dirty="0">
              <a:solidFill>
                <a:schemeClr val="tx1"/>
              </a:solidFill>
            </a:endParaRP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36096" y="764704"/>
            <a:ext cx="3170195" cy="312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221153" y="1682231"/>
            <a:ext cx="5070927" cy="1107996"/>
          </a:xfrm>
          <a:prstGeom prst="rect">
            <a:avLst/>
          </a:prstGeom>
        </p:spPr>
        <p:txBody>
          <a:bodyPr wrap="square">
            <a:spAutoFit/>
          </a:bodyPr>
          <a:lstStyle/>
          <a:p>
            <a:r>
              <a:rPr lang="es-ES" sz="2200" b="1" dirty="0"/>
              <a:t>Cultural </a:t>
            </a:r>
            <a:r>
              <a:rPr lang="es-ES" sz="2200" b="1" dirty="0" err="1"/>
              <a:t>differences</a:t>
            </a:r>
            <a:r>
              <a:rPr lang="es-ES" sz="2200" b="1" dirty="0"/>
              <a:t> in digital </a:t>
            </a:r>
            <a:r>
              <a:rPr lang="es-ES" sz="2200" b="1" dirty="0" err="1"/>
              <a:t>practices</a:t>
            </a:r>
            <a:r>
              <a:rPr lang="es-ES" sz="2200" b="1" dirty="0"/>
              <a:t>…</a:t>
            </a:r>
          </a:p>
          <a:p>
            <a:r>
              <a:rPr lang="en-IE" sz="2200" dirty="0" smtClean="0"/>
              <a:t>The </a:t>
            </a:r>
            <a:r>
              <a:rPr lang="en-IE" sz="2200" dirty="0"/>
              <a:t>teacher in Sweden </a:t>
            </a:r>
            <a:r>
              <a:rPr lang="en-IE" sz="2200" dirty="0" smtClean="0"/>
              <a:t>reports to her partner teachers: </a:t>
            </a:r>
            <a:endParaRPr lang="en-IE" sz="2200" dirty="0"/>
          </a:p>
        </p:txBody>
      </p:sp>
    </p:spTree>
    <p:extLst>
      <p:ext uri="{BB962C8B-B14F-4D97-AF65-F5344CB8AC3E}">
        <p14:creationId xmlns:p14="http://schemas.microsoft.com/office/powerpoint/2010/main" val="91052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8229600" cy="5001419"/>
          </a:xfrm>
        </p:spPr>
        <p:txBody>
          <a:bodyPr/>
          <a:lstStyle/>
          <a:p>
            <a:pPr marL="0" indent="0" algn="ctr">
              <a:buNone/>
            </a:pPr>
            <a:endParaRPr lang="es-ES" b="1" i="1" dirty="0">
              <a:solidFill>
                <a:srgbClr val="0070C0"/>
              </a:solidFill>
            </a:endParaRPr>
          </a:p>
          <a:p>
            <a:pPr marL="0" indent="0" algn="ctr">
              <a:buNone/>
            </a:pPr>
            <a:r>
              <a:rPr lang="en-US" b="1" i="1" dirty="0" smtClean="0">
                <a:solidFill>
                  <a:schemeClr val="tx1"/>
                </a:solidFill>
              </a:rPr>
              <a:t>Critical success factor 1: </a:t>
            </a:r>
          </a:p>
          <a:p>
            <a:pPr marL="0" indent="0" algn="ctr">
              <a:buNone/>
            </a:pPr>
            <a:r>
              <a:rPr lang="en-US" b="1" i="1" dirty="0" smtClean="0">
                <a:solidFill>
                  <a:schemeClr val="tx1"/>
                </a:solidFill>
              </a:rPr>
              <a:t>Students need guidance in their Virtual Exchanges –</a:t>
            </a:r>
          </a:p>
          <a:p>
            <a:pPr marL="0" indent="0" algn="ctr">
              <a:buNone/>
            </a:pPr>
            <a:r>
              <a:rPr lang="en-US" b="1" i="1" dirty="0" smtClean="0">
                <a:solidFill>
                  <a:schemeClr val="tx1"/>
                </a:solidFill>
              </a:rPr>
              <a:t> Teachers must support them in analysing and engaging in their virtual interactions </a:t>
            </a:r>
            <a:endParaRPr lang="es-ES" b="1" dirty="0">
              <a:solidFill>
                <a:schemeClr val="tx1"/>
              </a:solidFill>
            </a:endParaRPr>
          </a:p>
          <a:p>
            <a:pPr marL="0" indent="0" algn="ctr">
              <a:buNone/>
            </a:pPr>
            <a:endParaRPr lang="en-US" b="1" i="1" dirty="0">
              <a:solidFill>
                <a:srgbClr val="0070C0"/>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2977381"/>
            <a:ext cx="4127959" cy="27633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38257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468" y="257662"/>
            <a:ext cx="7992888" cy="1252191"/>
          </a:xfrm>
        </p:spPr>
        <p:txBody>
          <a:bodyPr>
            <a:normAutofit fontScale="90000"/>
          </a:bodyPr>
          <a:lstStyle/>
          <a:p>
            <a:r>
              <a:rPr lang="en-IE" sz="2000" b="1" dirty="0">
                <a:solidFill>
                  <a:schemeClr val="tx1"/>
                </a:solidFill>
              </a:rPr>
              <a:t>How can teachers mentor their students’ participation in  Virtual Exchange?</a:t>
            </a:r>
            <a:br>
              <a:rPr lang="en-IE" sz="2000" b="1" dirty="0">
                <a:solidFill>
                  <a:schemeClr val="tx1"/>
                </a:solidFill>
              </a:rPr>
            </a:br>
            <a:r>
              <a:rPr lang="en-IE" sz="2000" b="1" dirty="0" smtClean="0">
                <a:solidFill>
                  <a:schemeClr val="tx1"/>
                </a:solidFill>
              </a:rPr>
              <a:t/>
            </a:r>
            <a:br>
              <a:rPr lang="en-IE" sz="2000" b="1" dirty="0" smtClean="0">
                <a:solidFill>
                  <a:schemeClr val="tx1"/>
                </a:solidFill>
              </a:rPr>
            </a:br>
            <a:r>
              <a:rPr lang="en-IE" sz="2000" dirty="0" smtClean="0"/>
              <a:t>O’Dowd</a:t>
            </a:r>
            <a:r>
              <a:rPr lang="en-IE" sz="2000" dirty="0"/>
              <a:t>, R., </a:t>
            </a:r>
            <a:r>
              <a:rPr lang="en-IE" sz="2000" dirty="0" err="1"/>
              <a:t>Sauro</a:t>
            </a:r>
            <a:r>
              <a:rPr lang="en-IE" sz="2000" dirty="0"/>
              <a:t>, S., &amp; Spector‐Cohen, E. (2019). The Role of Pedagogical Mentoring in Virtual Exchange. </a:t>
            </a:r>
            <a:r>
              <a:rPr lang="en-IE" sz="2000" i="1" dirty="0"/>
              <a:t>TESOL Quarterly</a:t>
            </a:r>
            <a:r>
              <a:rPr lang="en-IE" sz="2000" dirty="0"/>
              <a:t>, </a:t>
            </a:r>
            <a:r>
              <a:rPr lang="en-IE" sz="2000" i="1" dirty="0"/>
              <a:t>54</a:t>
            </a:r>
            <a:r>
              <a:rPr lang="en-IE" sz="2000" dirty="0"/>
              <a:t>(1), 146–172. </a:t>
            </a:r>
            <a:endParaRPr lang="en-IE" sz="2000" dirty="0">
              <a:effectLst/>
            </a:endParaRPr>
          </a:p>
        </p:txBody>
      </p:sp>
      <p:sp>
        <p:nvSpPr>
          <p:cNvPr id="8" name="Slide Number Placeholder 7"/>
          <p:cNvSpPr>
            <a:spLocks noGrp="1"/>
          </p:cNvSpPr>
          <p:nvPr>
            <p:ph type="sldNum" sz="quarter" idx="12"/>
          </p:nvPr>
        </p:nvSpPr>
        <p:spPr/>
        <p:txBody>
          <a:bodyPr/>
          <a:lstStyle/>
          <a:p>
            <a:fld id="{070263C3-4724-804A-BB33-8A6138CEECE4}" type="slidenum">
              <a:rPr lang="en-US" smtClean="0"/>
              <a:t>9</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6792"/>
            <a:ext cx="3439293"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556793"/>
            <a:ext cx="500404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88" y="4157747"/>
            <a:ext cx="8604448" cy="254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67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fundidad">
  <a:themeElements>
    <a:clrScheme name="Profundidad">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undidad">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undidad">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Profundidad</Template>
  <TotalTime>11460</TotalTime>
  <Words>1357</Words>
  <Application>Microsoft Office PowerPoint</Application>
  <PresentationFormat>Presentación en pantalla (4:3)</PresentationFormat>
  <Paragraphs>92</Paragraphs>
  <Slides>17</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Arial Narrow</vt:lpstr>
      <vt:lpstr>Calibri</vt:lpstr>
      <vt:lpstr>Corbel</vt:lpstr>
      <vt:lpstr>Profundidad</vt:lpstr>
      <vt:lpstr>Conversifi Teacher Tuesday:  Success factors in Virtual Exchange</vt:lpstr>
      <vt:lpstr>Presentación de PowerPoint</vt:lpstr>
      <vt:lpstr>What is Virtual Exchange?</vt:lpstr>
      <vt:lpstr>Presentación de PowerPoint</vt:lpstr>
      <vt:lpstr>Presentación de PowerPoint</vt:lpstr>
      <vt:lpstr>Presentación de PowerPoint</vt:lpstr>
      <vt:lpstr>Intercultural challenges in an Israeli-Spanish-Swedish Virtual Exchange: </vt:lpstr>
      <vt:lpstr>Presentación de PowerPoint</vt:lpstr>
      <vt:lpstr>How can teachers mentor their students’ participation in  Virtual Exchange?  O’Dowd, R., Sauro, S., &amp; Spector‐Cohen, E. (2019). The Role of Pedagogical Mentoring in Virtual Exchange. TESOL Quarterly, 54(1), 146–172. </vt:lpstr>
      <vt:lpstr>Presentación de PowerPoint</vt:lpstr>
      <vt:lpstr>Presentación de PowerPoint</vt:lpstr>
      <vt:lpstr>Presentación de PowerPoint</vt:lpstr>
      <vt:lpstr>Learning outcomes from a transnational Virtual Exchange with Swedish-Spanish-Israeli classes of student-teachers who collaborated on making lesson plans together… </vt:lpstr>
      <vt:lpstr>Presentación de PowerPoint</vt:lpstr>
      <vt:lpstr>Presentación de PowerPoint</vt:lpstr>
      <vt:lpstr>To conclude…some take aways…</vt:lpstr>
      <vt:lpstr>Thank you for listening!</vt:lpstr>
    </vt:vector>
  </TitlesOfParts>
  <Company>Facoltà di Ingegneria - UniPD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Telecollaboration: where we are and where we are headed</dc:title>
  <dc:creator>Anonymous</dc:creator>
  <cp:lastModifiedBy>Robert O'Dowd</cp:lastModifiedBy>
  <cp:revision>602</cp:revision>
  <cp:lastPrinted>2017-12-22T11:11:32Z</cp:lastPrinted>
  <dcterms:created xsi:type="dcterms:W3CDTF">2012-08-11T13:42:37Z</dcterms:created>
  <dcterms:modified xsi:type="dcterms:W3CDTF">2020-04-07T16:35:55Z</dcterms:modified>
</cp:coreProperties>
</file>